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Montserrat Classic" pitchFamily="2" charset="77"/>
      <p:regular r:id="rId18"/>
    </p:embeddedFont>
    <p:embeddedFont>
      <p:font typeface="Montserrat Classic Bold" pitchFamily="2" charset="77"/>
      <p:regular r:id="rId19"/>
      <p:bold r:id="rId20"/>
    </p:embeddedFont>
    <p:embeddedFont>
      <p:font typeface="Montserrat Heavy" pitchFamily="2" charset="77"/>
      <p:regular r:id="rId21"/>
      <p:bold r:id="rId22"/>
    </p:embeddedFont>
    <p:embeddedFont>
      <p:font typeface="Montserrat Ultra-Bold"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04" autoAdjust="0"/>
  </p:normalViewPr>
  <p:slideViewPr>
    <p:cSldViewPr>
      <p:cViewPr varScale="1">
        <p:scale>
          <a:sx n="76" d="100"/>
          <a:sy n="76" d="100"/>
        </p:scale>
        <p:origin x="6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829775" y="4088040"/>
            <a:ext cx="12167671" cy="1360170"/>
          </a:xfrm>
          <a:prstGeom prst="rect">
            <a:avLst/>
          </a:prstGeom>
        </p:spPr>
        <p:txBody>
          <a:bodyPr lIns="0" tIns="0" rIns="0" bIns="0" rtlCol="0" anchor="t">
            <a:spAutoFit/>
          </a:bodyPr>
          <a:lstStyle/>
          <a:p>
            <a:pPr algn="l">
              <a:lnSpc>
                <a:spcPts val="10560"/>
              </a:lnSpc>
            </a:pPr>
            <a:r>
              <a:rPr lang="en-US" sz="9600" b="1">
                <a:solidFill>
                  <a:srgbClr val="1211CA"/>
                </a:solidFill>
                <a:latin typeface="Montserrat Ultra-Bold"/>
                <a:ea typeface="Montserrat Ultra-Bold"/>
                <a:cs typeface="Montserrat Ultra-Bold"/>
                <a:sym typeface="Montserrat Ultra-Bold"/>
              </a:rPr>
              <a:t>CITY OF FRESNO’S</a:t>
            </a:r>
          </a:p>
        </p:txBody>
      </p:sp>
      <p:sp>
        <p:nvSpPr>
          <p:cNvPr id="6" name="TextBox 6"/>
          <p:cNvSpPr txBox="1"/>
          <p:nvPr/>
        </p:nvSpPr>
        <p:spPr>
          <a:xfrm>
            <a:off x="2829775" y="5200650"/>
            <a:ext cx="12684539" cy="836937"/>
          </a:xfrm>
          <a:prstGeom prst="rect">
            <a:avLst/>
          </a:prstGeom>
        </p:spPr>
        <p:txBody>
          <a:bodyPr lIns="0" tIns="0" rIns="0" bIns="0" rtlCol="0" anchor="t">
            <a:spAutoFit/>
          </a:bodyPr>
          <a:lstStyle/>
          <a:p>
            <a:pPr algn="just">
              <a:lnSpc>
                <a:spcPts val="6490"/>
              </a:lnSpc>
            </a:pPr>
            <a:r>
              <a:rPr lang="en-US" sz="5900" b="1">
                <a:solidFill>
                  <a:srgbClr val="F9B314"/>
                </a:solidFill>
                <a:latin typeface="Montserrat Ultra-Bold"/>
                <a:ea typeface="Montserrat Ultra-Bold"/>
                <a:cs typeface="Montserrat Ultra-Bold"/>
                <a:sym typeface="Montserrat Ultra-Bold"/>
              </a:rPr>
              <a:t>WAGE PROTECTION PROGRAM</a:t>
            </a:r>
          </a:p>
        </p:txBody>
      </p:sp>
      <p:sp>
        <p:nvSpPr>
          <p:cNvPr id="7" name="TextBox 7"/>
          <p:cNvSpPr txBox="1"/>
          <p:nvPr/>
        </p:nvSpPr>
        <p:spPr>
          <a:xfrm rot="-5400000">
            <a:off x="-775100" y="6890150"/>
            <a:ext cx="3974630" cy="481330"/>
          </a:xfrm>
          <a:prstGeom prst="rect">
            <a:avLst/>
          </a:prstGeom>
        </p:spPr>
        <p:txBody>
          <a:bodyPr lIns="0" tIns="0" rIns="0" bIns="0" rtlCol="0" anchor="t">
            <a:spAutoFit/>
          </a:bodyPr>
          <a:lstStyle/>
          <a:p>
            <a:pPr algn="l">
              <a:lnSpc>
                <a:spcPts val="3920"/>
              </a:lnSpc>
            </a:pPr>
            <a:r>
              <a:rPr lang="en-US" sz="2800">
                <a:solidFill>
                  <a:srgbClr val="101010"/>
                </a:solidFill>
                <a:latin typeface="Montserrat Classic"/>
                <a:ea typeface="Montserrat Classic"/>
                <a:cs typeface="Montserrat Classic"/>
                <a:sym typeface="Montserrat Classic"/>
              </a:rPr>
              <a:t>www.fresno.gov</a:t>
            </a:r>
          </a:p>
        </p:txBody>
      </p:sp>
      <p:sp>
        <p:nvSpPr>
          <p:cNvPr id="8" name="TextBox 8"/>
          <p:cNvSpPr txBox="1"/>
          <p:nvPr/>
        </p:nvSpPr>
        <p:spPr>
          <a:xfrm>
            <a:off x="2829775" y="7008131"/>
            <a:ext cx="11101222" cy="481330"/>
          </a:xfrm>
          <a:prstGeom prst="rect">
            <a:avLst/>
          </a:prstGeom>
        </p:spPr>
        <p:txBody>
          <a:bodyPr lIns="0" tIns="0" rIns="0" bIns="0" rtlCol="0" anchor="t">
            <a:spAutoFit/>
          </a:bodyPr>
          <a:lstStyle/>
          <a:p>
            <a:pPr algn="l">
              <a:lnSpc>
                <a:spcPts val="3920"/>
              </a:lnSpc>
            </a:pPr>
            <a:r>
              <a:rPr lang="en-US" sz="2800" spc="963">
                <a:solidFill>
                  <a:srgbClr val="101010"/>
                </a:solidFill>
                <a:latin typeface="Montserrat Classic"/>
                <a:ea typeface="Montserrat Classic"/>
                <a:cs typeface="Montserrat Classic"/>
                <a:sym typeface="Montserrat Classic"/>
              </a:rPr>
              <a:t>PRESENTED BY AIDA S. MACEDO, ESQ.</a:t>
            </a:r>
          </a:p>
        </p:txBody>
      </p:sp>
      <p:grpSp>
        <p:nvGrpSpPr>
          <p:cNvPr id="9" name="Group 9"/>
          <p:cNvGrpSpPr/>
          <p:nvPr/>
        </p:nvGrpSpPr>
        <p:grpSpPr>
          <a:xfrm>
            <a:off x="14500955" y="1866623"/>
            <a:ext cx="2758345" cy="245871"/>
            <a:chOff x="0" y="0"/>
            <a:chExt cx="726478" cy="64756"/>
          </a:xfrm>
        </p:grpSpPr>
        <p:sp>
          <p:nvSpPr>
            <p:cNvPr id="10" name="Freeform 10"/>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11" name="TextBox 11"/>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1922" y="1068546"/>
            <a:ext cx="17670129" cy="8189754"/>
          </a:xfrm>
          <a:custGeom>
            <a:avLst/>
            <a:gdLst/>
            <a:ahLst/>
            <a:cxnLst/>
            <a:rect l="l" t="t" r="r" b="b"/>
            <a:pathLst>
              <a:path w="17670129" h="8189754">
                <a:moveTo>
                  <a:pt x="0" y="0"/>
                </a:moveTo>
                <a:lnTo>
                  <a:pt x="17670129" y="0"/>
                </a:lnTo>
                <a:lnTo>
                  <a:pt x="17670129" y="8189754"/>
                </a:lnTo>
                <a:lnTo>
                  <a:pt x="0" y="818975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6905" y="822343"/>
            <a:ext cx="17062598" cy="8616262"/>
          </a:xfrm>
          <a:custGeom>
            <a:avLst/>
            <a:gdLst/>
            <a:ahLst/>
            <a:cxnLst/>
            <a:rect l="l" t="t" r="r" b="b"/>
            <a:pathLst>
              <a:path w="17062598" h="8616262">
                <a:moveTo>
                  <a:pt x="0" y="0"/>
                </a:moveTo>
                <a:lnTo>
                  <a:pt x="17062598" y="0"/>
                </a:lnTo>
                <a:lnTo>
                  <a:pt x="17062598" y="8616262"/>
                </a:lnTo>
                <a:lnTo>
                  <a:pt x="0" y="861626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31306" y="3979901"/>
            <a:ext cx="7627994" cy="4504908"/>
            <a:chOff x="0" y="0"/>
            <a:chExt cx="10170659" cy="6006544"/>
          </a:xfrm>
        </p:grpSpPr>
        <p:pic>
          <p:nvPicPr>
            <p:cNvPr id="3" name="Picture 3"/>
            <p:cNvPicPr>
              <a:picLocks noChangeAspect="1"/>
            </p:cNvPicPr>
            <p:nvPr/>
          </p:nvPicPr>
          <p:blipFill>
            <a:blip r:embed="rId2"/>
            <a:srcRect l="7668" r="7668"/>
            <a:stretch>
              <a:fillRect/>
            </a:stretch>
          </p:blipFill>
          <p:spPr>
            <a:xfrm>
              <a:off x="0" y="0"/>
              <a:ext cx="10170659" cy="6006544"/>
            </a:xfrm>
            <a:prstGeom prst="rect">
              <a:avLst/>
            </a:prstGeom>
          </p:spPr>
        </p:pic>
      </p:grpSp>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066800" y="3573421"/>
            <a:ext cx="6448950"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What happens next?</a:t>
            </a:r>
          </a:p>
        </p:txBody>
      </p:sp>
      <p:sp>
        <p:nvSpPr>
          <p:cNvPr id="11" name="TextBox 11"/>
          <p:cNvSpPr txBox="1"/>
          <p:nvPr/>
        </p:nvSpPr>
        <p:spPr>
          <a:xfrm>
            <a:off x="1066800" y="4416955"/>
            <a:ext cx="644895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City Attorney’s Office</a:t>
            </a:r>
          </a:p>
        </p:txBody>
      </p:sp>
      <p:sp>
        <p:nvSpPr>
          <p:cNvPr id="12" name="TextBox 12"/>
          <p:cNvSpPr txBox="1"/>
          <p:nvPr/>
        </p:nvSpPr>
        <p:spPr>
          <a:xfrm>
            <a:off x="1066800" y="5108089"/>
            <a:ext cx="6811906" cy="45967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The City Attorney’s Office (CAO) will investigate the complaint</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Because this is a pilot program with limited resources, the CAO will focus on egregious cases and cases of impact</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CAO will notify the employer of complaint without releasing employee or complainant information</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CAO will notify you within 45 days of the status of complaint</a:t>
            </a:r>
          </a:p>
          <a:p>
            <a:pPr algn="l">
              <a:lnSpc>
                <a:spcPts val="3359"/>
              </a:lnSpc>
            </a:pPr>
            <a:endParaRPr lang="en-US" sz="2400">
              <a:solidFill>
                <a:srgbClr val="2D262A"/>
              </a:solidFill>
              <a:latin typeface="Montserrat Classic"/>
              <a:ea typeface="Montserrat Classic"/>
              <a:cs typeface="Montserrat Classic"/>
              <a:sym typeface="Montserrat Classic"/>
            </a:endParaRPr>
          </a:p>
        </p:txBody>
      </p:sp>
      <p:sp>
        <p:nvSpPr>
          <p:cNvPr id="13" name="TextBox 13"/>
          <p:cNvSpPr txBox="1"/>
          <p:nvPr/>
        </p:nvSpPr>
        <p:spPr>
          <a:xfrm>
            <a:off x="13769329" y="655176"/>
            <a:ext cx="3489971" cy="1899285"/>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Wage Protection Program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995" y="3372827"/>
            <a:ext cx="9230589"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Wage Theft Complaint Process</a:t>
            </a:r>
          </a:p>
        </p:txBody>
      </p:sp>
      <p:sp>
        <p:nvSpPr>
          <p:cNvPr id="3" name="TextBox 3"/>
          <p:cNvSpPr txBox="1"/>
          <p:nvPr/>
        </p:nvSpPr>
        <p:spPr>
          <a:xfrm>
            <a:off x="1088995" y="4107221"/>
            <a:ext cx="644895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City Attorney’s Office</a:t>
            </a:r>
          </a:p>
        </p:txBody>
      </p:sp>
      <p:sp>
        <p:nvSpPr>
          <p:cNvPr id="4" name="TextBox 4"/>
          <p:cNvSpPr txBox="1"/>
          <p:nvPr/>
        </p:nvSpPr>
        <p:spPr>
          <a:xfrm>
            <a:off x="1028700" y="6555982"/>
            <a:ext cx="3919404" cy="356235"/>
          </a:xfrm>
          <a:prstGeom prst="rect">
            <a:avLst/>
          </a:prstGeom>
        </p:spPr>
        <p:txBody>
          <a:bodyPr lIns="0" tIns="0" rIns="0" bIns="0" rtlCol="0" anchor="t">
            <a:spAutoFit/>
          </a:bodyPr>
          <a:lstStyle/>
          <a:p>
            <a:pPr algn="l">
              <a:lnSpc>
                <a:spcPts val="2940"/>
              </a:lnSpc>
            </a:pPr>
            <a:r>
              <a:rPr lang="en-US" sz="2100">
                <a:solidFill>
                  <a:srgbClr val="2D262A"/>
                </a:solidFill>
                <a:latin typeface="Montserrat Classic"/>
                <a:ea typeface="Montserrat Classic"/>
                <a:cs typeface="Montserrat Classic"/>
                <a:sym typeface="Montserrat Classic"/>
              </a:rPr>
              <a:t>Go to CAO website</a:t>
            </a:r>
          </a:p>
        </p:txBody>
      </p:sp>
      <p:sp>
        <p:nvSpPr>
          <p:cNvPr id="5" name="TextBox 5"/>
          <p:cNvSpPr txBox="1"/>
          <p:nvPr/>
        </p:nvSpPr>
        <p:spPr>
          <a:xfrm>
            <a:off x="1028700" y="5768693"/>
            <a:ext cx="2580738"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Classic Bold"/>
                <a:ea typeface="Montserrat Classic Bold"/>
                <a:cs typeface="Montserrat Classic Bold"/>
                <a:sym typeface="Montserrat Classic Bold"/>
              </a:rPr>
              <a:t>Submit Complaint</a:t>
            </a:r>
          </a:p>
        </p:txBody>
      </p:sp>
      <p:sp>
        <p:nvSpPr>
          <p:cNvPr id="6" name="TextBox 6"/>
          <p:cNvSpPr txBox="1"/>
          <p:nvPr/>
        </p:nvSpPr>
        <p:spPr>
          <a:xfrm>
            <a:off x="5004364" y="5640180"/>
            <a:ext cx="2811696" cy="613260"/>
          </a:xfrm>
          <a:prstGeom prst="rect">
            <a:avLst/>
          </a:prstGeom>
        </p:spPr>
        <p:txBody>
          <a:bodyPr lIns="0" tIns="0" rIns="0" bIns="0" rtlCol="0" anchor="t">
            <a:spAutoFit/>
          </a:bodyPr>
          <a:lstStyle/>
          <a:p>
            <a:pPr algn="l">
              <a:lnSpc>
                <a:spcPts val="2462"/>
              </a:lnSpc>
            </a:pPr>
            <a:r>
              <a:rPr lang="en-US" sz="1758" b="1">
                <a:solidFill>
                  <a:srgbClr val="1211CA"/>
                </a:solidFill>
                <a:latin typeface="Montserrat Classic Bold"/>
                <a:ea typeface="Montserrat Classic Bold"/>
                <a:cs typeface="Montserrat Classic Bold"/>
                <a:sym typeface="Montserrat Classic Bold"/>
              </a:rPr>
              <a:t>CAO receives complaint and begins investigation</a:t>
            </a:r>
          </a:p>
        </p:txBody>
      </p:sp>
      <p:sp>
        <p:nvSpPr>
          <p:cNvPr id="7" name="TextBox 7"/>
          <p:cNvSpPr txBox="1"/>
          <p:nvPr/>
        </p:nvSpPr>
        <p:spPr>
          <a:xfrm>
            <a:off x="9029215" y="5582956"/>
            <a:ext cx="2580738" cy="727710"/>
          </a:xfrm>
          <a:prstGeom prst="rect">
            <a:avLst/>
          </a:prstGeom>
        </p:spPr>
        <p:txBody>
          <a:bodyPr lIns="0" tIns="0" rIns="0" bIns="0" rtlCol="0" anchor="t">
            <a:spAutoFit/>
          </a:bodyPr>
          <a:lstStyle/>
          <a:p>
            <a:pPr algn="l">
              <a:lnSpc>
                <a:spcPts val="2940"/>
              </a:lnSpc>
            </a:pPr>
            <a:r>
              <a:rPr lang="en-US" sz="2100" b="1">
                <a:solidFill>
                  <a:srgbClr val="1211CA"/>
                </a:solidFill>
                <a:latin typeface="Montserrat Classic Bold"/>
                <a:ea typeface="Montserrat Classic Bold"/>
                <a:cs typeface="Montserrat Classic Bold"/>
                <a:sym typeface="Montserrat Classic Bold"/>
              </a:rPr>
              <a:t>CAO gives employer notice</a:t>
            </a:r>
          </a:p>
        </p:txBody>
      </p:sp>
      <p:sp>
        <p:nvSpPr>
          <p:cNvPr id="8" name="TextBox 8"/>
          <p:cNvSpPr txBox="1"/>
          <p:nvPr/>
        </p:nvSpPr>
        <p:spPr>
          <a:xfrm>
            <a:off x="13000603" y="5582956"/>
            <a:ext cx="2580738" cy="727710"/>
          </a:xfrm>
          <a:prstGeom prst="rect">
            <a:avLst/>
          </a:prstGeom>
        </p:spPr>
        <p:txBody>
          <a:bodyPr lIns="0" tIns="0" rIns="0" bIns="0" rtlCol="0" anchor="t">
            <a:spAutoFit/>
          </a:bodyPr>
          <a:lstStyle/>
          <a:p>
            <a:pPr algn="l">
              <a:lnSpc>
                <a:spcPts val="2940"/>
              </a:lnSpc>
            </a:pPr>
            <a:r>
              <a:rPr lang="en-US" sz="2100" b="1">
                <a:solidFill>
                  <a:srgbClr val="1211CA"/>
                </a:solidFill>
                <a:latin typeface="Montserrat Classic Bold"/>
                <a:ea typeface="Montserrat Classic Bold"/>
                <a:cs typeface="Montserrat Classic Bold"/>
                <a:sym typeface="Montserrat Classic Bold"/>
              </a:rPr>
              <a:t>Criminal or Civil Liability</a:t>
            </a:r>
          </a:p>
        </p:txBody>
      </p:sp>
      <p:sp>
        <p:nvSpPr>
          <p:cNvPr id="9" name="TextBox 9"/>
          <p:cNvSpPr txBox="1"/>
          <p:nvPr/>
        </p:nvSpPr>
        <p:spPr>
          <a:xfrm>
            <a:off x="5004364" y="6555982"/>
            <a:ext cx="3919404" cy="727710"/>
          </a:xfrm>
          <a:prstGeom prst="rect">
            <a:avLst/>
          </a:prstGeom>
        </p:spPr>
        <p:txBody>
          <a:bodyPr lIns="0" tIns="0" rIns="0" bIns="0" rtlCol="0" anchor="t">
            <a:spAutoFit/>
          </a:bodyPr>
          <a:lstStyle/>
          <a:p>
            <a:pPr algn="l">
              <a:lnSpc>
                <a:spcPts val="2940"/>
              </a:lnSpc>
            </a:pPr>
            <a:r>
              <a:rPr lang="en-US" sz="2100">
                <a:solidFill>
                  <a:srgbClr val="2D262A"/>
                </a:solidFill>
                <a:latin typeface="Montserrat Classic"/>
                <a:ea typeface="Montserrat Classic"/>
                <a:cs typeface="Montserrat Classic"/>
                <a:sym typeface="Montserrat Classic"/>
              </a:rPr>
              <a:t>Investigation and evidence gathering</a:t>
            </a:r>
          </a:p>
        </p:txBody>
      </p:sp>
      <p:sp>
        <p:nvSpPr>
          <p:cNvPr id="10" name="TextBox 10"/>
          <p:cNvSpPr txBox="1"/>
          <p:nvPr/>
        </p:nvSpPr>
        <p:spPr>
          <a:xfrm>
            <a:off x="8980918" y="6555982"/>
            <a:ext cx="3919404" cy="1842135"/>
          </a:xfrm>
          <a:prstGeom prst="rect">
            <a:avLst/>
          </a:prstGeom>
        </p:spPr>
        <p:txBody>
          <a:bodyPr lIns="0" tIns="0" rIns="0" bIns="0" rtlCol="0" anchor="t">
            <a:spAutoFit/>
          </a:bodyPr>
          <a:lstStyle/>
          <a:p>
            <a:pPr algn="l">
              <a:lnSpc>
                <a:spcPts val="2940"/>
              </a:lnSpc>
            </a:pPr>
            <a:r>
              <a:rPr lang="en-US" sz="2100">
                <a:solidFill>
                  <a:srgbClr val="2D262A"/>
                </a:solidFill>
                <a:latin typeface="Montserrat Classic"/>
                <a:ea typeface="Montserrat Classic"/>
                <a:cs typeface="Montserrat Classic"/>
                <a:sym typeface="Montserrat Classic"/>
              </a:rPr>
              <a:t>CAO may give employer notice and opportunity to respond without disclosing complainant information, may assign investigator</a:t>
            </a:r>
          </a:p>
        </p:txBody>
      </p:sp>
      <p:sp>
        <p:nvSpPr>
          <p:cNvPr id="11" name="TextBox 11"/>
          <p:cNvSpPr txBox="1"/>
          <p:nvPr/>
        </p:nvSpPr>
        <p:spPr>
          <a:xfrm>
            <a:off x="12957472" y="6555982"/>
            <a:ext cx="3919404" cy="356235"/>
          </a:xfrm>
          <a:prstGeom prst="rect">
            <a:avLst/>
          </a:prstGeom>
        </p:spPr>
        <p:txBody>
          <a:bodyPr lIns="0" tIns="0" rIns="0" bIns="0" rtlCol="0" anchor="t">
            <a:spAutoFit/>
          </a:bodyPr>
          <a:lstStyle/>
          <a:p>
            <a:pPr algn="l">
              <a:lnSpc>
                <a:spcPts val="2940"/>
              </a:lnSpc>
            </a:pPr>
            <a:r>
              <a:rPr lang="en-US" sz="2100">
                <a:solidFill>
                  <a:srgbClr val="2D262A"/>
                </a:solidFill>
                <a:latin typeface="Montserrat Classic"/>
                <a:ea typeface="Montserrat Classic"/>
                <a:cs typeface="Montserrat Classic"/>
                <a:sym typeface="Montserrat Classic"/>
              </a:rPr>
              <a:t>Negotiations + prosecution</a:t>
            </a:r>
          </a:p>
        </p:txBody>
      </p:sp>
      <p:sp>
        <p:nvSpPr>
          <p:cNvPr id="12" name="TextBox 12"/>
          <p:cNvSpPr txBox="1"/>
          <p:nvPr/>
        </p:nvSpPr>
        <p:spPr>
          <a:xfrm>
            <a:off x="13769329" y="952500"/>
            <a:ext cx="3489971" cy="1899285"/>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Wage Protection Program</a:t>
            </a:r>
          </a:p>
        </p:txBody>
      </p:sp>
      <p:grpSp>
        <p:nvGrpSpPr>
          <p:cNvPr id="13" name="Group 13"/>
          <p:cNvGrpSpPr/>
          <p:nvPr/>
        </p:nvGrpSpPr>
        <p:grpSpPr>
          <a:xfrm>
            <a:off x="14500955" y="3022181"/>
            <a:ext cx="2758345" cy="245871"/>
            <a:chOff x="0" y="0"/>
            <a:chExt cx="726478" cy="64756"/>
          </a:xfrm>
        </p:grpSpPr>
        <p:sp>
          <p:nvSpPr>
            <p:cNvPr id="14" name="Freeform 14"/>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15" name="TextBox 15"/>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028700" y="1574847"/>
            <a:ext cx="1856645" cy="68071"/>
            <a:chOff x="0" y="0"/>
            <a:chExt cx="488993" cy="17928"/>
          </a:xfrm>
        </p:grpSpPr>
        <p:sp>
          <p:nvSpPr>
            <p:cNvPr id="17" name="Freeform 17"/>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18" name="TextBox 18"/>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9" name="AutoShape 19"/>
          <p:cNvSpPr/>
          <p:nvPr/>
        </p:nvSpPr>
        <p:spPr>
          <a:xfrm>
            <a:off x="3493437" y="5391381"/>
            <a:ext cx="1640065" cy="0"/>
          </a:xfrm>
          <a:prstGeom prst="line">
            <a:avLst/>
          </a:prstGeom>
          <a:ln w="38100" cap="flat">
            <a:solidFill>
              <a:srgbClr val="1211CA"/>
            </a:solidFill>
            <a:prstDash val="solid"/>
            <a:headEnd type="none" w="sm" len="sm"/>
            <a:tailEnd type="arrow" w="med" len="sm"/>
          </a:ln>
        </p:spPr>
        <p:txBody>
          <a:bodyPr/>
          <a:lstStyle/>
          <a:p>
            <a:endParaRPr lang="en-US"/>
          </a:p>
        </p:txBody>
      </p:sp>
      <p:sp>
        <p:nvSpPr>
          <p:cNvPr id="20" name="AutoShape 20"/>
          <p:cNvSpPr/>
          <p:nvPr/>
        </p:nvSpPr>
        <p:spPr>
          <a:xfrm>
            <a:off x="7340853" y="5372331"/>
            <a:ext cx="1640065" cy="0"/>
          </a:xfrm>
          <a:prstGeom prst="line">
            <a:avLst/>
          </a:prstGeom>
          <a:ln w="38100" cap="flat">
            <a:solidFill>
              <a:srgbClr val="1211CA"/>
            </a:solidFill>
            <a:prstDash val="solid"/>
            <a:headEnd type="none" w="sm" len="sm"/>
            <a:tailEnd type="arrow" w="med" len="sm"/>
          </a:ln>
        </p:spPr>
        <p:txBody>
          <a:bodyPr/>
          <a:lstStyle/>
          <a:p>
            <a:endParaRPr lang="en-US"/>
          </a:p>
        </p:txBody>
      </p:sp>
      <p:sp>
        <p:nvSpPr>
          <p:cNvPr id="21" name="AutoShape 21"/>
          <p:cNvSpPr/>
          <p:nvPr/>
        </p:nvSpPr>
        <p:spPr>
          <a:xfrm>
            <a:off x="11188269" y="5353281"/>
            <a:ext cx="1640065" cy="0"/>
          </a:xfrm>
          <a:prstGeom prst="line">
            <a:avLst/>
          </a:prstGeom>
          <a:ln w="38100" cap="flat">
            <a:solidFill>
              <a:srgbClr val="1211CA"/>
            </a:solidFill>
            <a:prstDash val="solid"/>
            <a:headEnd type="none" w="sm" len="sm"/>
            <a:tailEnd type="arrow" w="med"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790560" y="0"/>
            <a:ext cx="8497440" cy="6435016"/>
            <a:chOff x="0" y="0"/>
            <a:chExt cx="11329920" cy="8580021"/>
          </a:xfrm>
        </p:grpSpPr>
        <p:pic>
          <p:nvPicPr>
            <p:cNvPr id="9" name="Picture 9"/>
            <p:cNvPicPr>
              <a:picLocks noChangeAspect="1"/>
            </p:cNvPicPr>
            <p:nvPr/>
          </p:nvPicPr>
          <p:blipFill>
            <a:blip r:embed="rId2"/>
            <a:srcRect l="5983" r="5983"/>
            <a:stretch>
              <a:fillRect/>
            </a:stretch>
          </p:blipFill>
          <p:spPr>
            <a:xfrm>
              <a:off x="0" y="0"/>
              <a:ext cx="11329920" cy="8580021"/>
            </a:xfrm>
            <a:prstGeom prst="rect">
              <a:avLst/>
            </a:prstGeom>
          </p:spPr>
        </p:pic>
      </p:grpSp>
      <p:sp>
        <p:nvSpPr>
          <p:cNvPr id="10" name="TextBox 10"/>
          <p:cNvSpPr txBox="1"/>
          <p:nvPr/>
        </p:nvSpPr>
        <p:spPr>
          <a:xfrm>
            <a:off x="1028700" y="2867620"/>
            <a:ext cx="6448950"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Civil Liability</a:t>
            </a:r>
          </a:p>
        </p:txBody>
      </p:sp>
      <p:sp>
        <p:nvSpPr>
          <p:cNvPr id="11" name="TextBox 11"/>
          <p:cNvSpPr txBox="1"/>
          <p:nvPr/>
        </p:nvSpPr>
        <p:spPr>
          <a:xfrm>
            <a:off x="1028700" y="3602014"/>
            <a:ext cx="644895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Criminal Liability</a:t>
            </a:r>
          </a:p>
        </p:txBody>
      </p:sp>
      <p:sp>
        <p:nvSpPr>
          <p:cNvPr id="12" name="TextBox 12"/>
          <p:cNvSpPr txBox="1"/>
          <p:nvPr/>
        </p:nvSpPr>
        <p:spPr>
          <a:xfrm>
            <a:off x="1028700" y="4416973"/>
            <a:ext cx="7825830" cy="1243965"/>
          </a:xfrm>
          <a:prstGeom prst="rect">
            <a:avLst/>
          </a:prstGeom>
        </p:spPr>
        <p:txBody>
          <a:bodyPr lIns="0" tIns="0" rIns="0" bIns="0" rtlCol="0" anchor="t">
            <a:spAutoFit/>
          </a:bodyPr>
          <a:lstStyle/>
          <a:p>
            <a:pPr algn="l">
              <a:lnSpc>
                <a:spcPts val="3359"/>
              </a:lnSpc>
            </a:pPr>
            <a:r>
              <a:rPr lang="en-US" sz="2400">
                <a:solidFill>
                  <a:srgbClr val="2D262A"/>
                </a:solidFill>
                <a:latin typeface="Montserrat Classic"/>
                <a:ea typeface="Montserrat Classic"/>
                <a:cs typeface="Montserrat Classic"/>
                <a:sym typeface="Montserrat Classic"/>
              </a:rPr>
              <a:t>The Fresno City Attorney’s Office has the authority to criminally prosecute wage theft and prosecute employers in civil actions.</a:t>
            </a:r>
          </a:p>
        </p:txBody>
      </p:sp>
      <p:sp>
        <p:nvSpPr>
          <p:cNvPr id="13" name="TextBox 13"/>
          <p:cNvSpPr txBox="1"/>
          <p:nvPr/>
        </p:nvSpPr>
        <p:spPr>
          <a:xfrm>
            <a:off x="13769329" y="7113144"/>
            <a:ext cx="3489971" cy="1899285"/>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Wage Theft Protection Program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794627" y="4105507"/>
            <a:ext cx="9288593" cy="1360170"/>
          </a:xfrm>
          <a:prstGeom prst="rect">
            <a:avLst/>
          </a:prstGeom>
        </p:spPr>
        <p:txBody>
          <a:bodyPr lIns="0" tIns="0" rIns="0" bIns="0" rtlCol="0" anchor="t">
            <a:spAutoFit/>
          </a:bodyPr>
          <a:lstStyle/>
          <a:p>
            <a:pPr algn="l">
              <a:lnSpc>
                <a:spcPts val="10560"/>
              </a:lnSpc>
            </a:pPr>
            <a:r>
              <a:rPr lang="en-US" sz="9600" b="1">
                <a:solidFill>
                  <a:srgbClr val="1211CA"/>
                </a:solidFill>
                <a:latin typeface="Montserrat Ultra-Bold"/>
                <a:ea typeface="Montserrat Ultra-Bold"/>
                <a:cs typeface="Montserrat Ultra-Bold"/>
                <a:sym typeface="Montserrat Ultra-Bold"/>
              </a:rPr>
              <a:t>QUESTIONS?</a:t>
            </a:r>
          </a:p>
        </p:txBody>
      </p:sp>
      <p:sp>
        <p:nvSpPr>
          <p:cNvPr id="9" name="TextBox 9"/>
          <p:cNvSpPr txBox="1"/>
          <p:nvPr/>
        </p:nvSpPr>
        <p:spPr>
          <a:xfrm rot="-5400000">
            <a:off x="-775100" y="6750717"/>
            <a:ext cx="3974630" cy="481330"/>
          </a:xfrm>
          <a:prstGeom prst="rect">
            <a:avLst/>
          </a:prstGeom>
        </p:spPr>
        <p:txBody>
          <a:bodyPr lIns="0" tIns="0" rIns="0" bIns="0" rtlCol="0" anchor="t">
            <a:spAutoFit/>
          </a:bodyPr>
          <a:lstStyle/>
          <a:p>
            <a:pPr algn="l">
              <a:lnSpc>
                <a:spcPts val="3920"/>
              </a:lnSpc>
            </a:pPr>
            <a:r>
              <a:rPr lang="en-US" sz="2800">
                <a:solidFill>
                  <a:srgbClr val="101010"/>
                </a:solidFill>
                <a:latin typeface="Montserrat Classic"/>
                <a:ea typeface="Montserrat Classic"/>
                <a:cs typeface="Montserrat Classic"/>
                <a:sym typeface="Montserrat Classic"/>
              </a:rPr>
              <a:t>www.fresno.gov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1417741" y="4737967"/>
            <a:ext cx="4777090" cy="3186717"/>
          </a:xfrm>
          <a:custGeom>
            <a:avLst/>
            <a:gdLst/>
            <a:ahLst/>
            <a:cxnLst/>
            <a:rect l="l" t="t" r="r" b="b"/>
            <a:pathLst>
              <a:path w="4777090" h="3186717">
                <a:moveTo>
                  <a:pt x="0" y="0"/>
                </a:moveTo>
                <a:lnTo>
                  <a:pt x="4777090" y="0"/>
                </a:lnTo>
                <a:lnTo>
                  <a:pt x="4777090" y="3186717"/>
                </a:lnTo>
                <a:lnTo>
                  <a:pt x="0" y="3186717"/>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794627" y="4105507"/>
            <a:ext cx="9288593" cy="1360170"/>
          </a:xfrm>
          <a:prstGeom prst="rect">
            <a:avLst/>
          </a:prstGeom>
        </p:spPr>
        <p:txBody>
          <a:bodyPr lIns="0" tIns="0" rIns="0" bIns="0" rtlCol="0" anchor="t">
            <a:spAutoFit/>
          </a:bodyPr>
          <a:lstStyle/>
          <a:p>
            <a:pPr algn="l">
              <a:lnSpc>
                <a:spcPts val="10560"/>
              </a:lnSpc>
            </a:pPr>
            <a:r>
              <a:rPr lang="en-US" sz="9600" b="1">
                <a:solidFill>
                  <a:srgbClr val="1211CA"/>
                </a:solidFill>
                <a:latin typeface="Montserrat Ultra-Bold"/>
                <a:ea typeface="Montserrat Ultra-Bold"/>
                <a:cs typeface="Montserrat Ultra-Bold"/>
                <a:sym typeface="Montserrat Ultra-Bold"/>
              </a:rPr>
              <a:t>THANK YOU</a:t>
            </a:r>
          </a:p>
        </p:txBody>
      </p:sp>
      <p:sp>
        <p:nvSpPr>
          <p:cNvPr id="10" name="TextBox 10"/>
          <p:cNvSpPr txBox="1"/>
          <p:nvPr/>
        </p:nvSpPr>
        <p:spPr>
          <a:xfrm rot="-5400000">
            <a:off x="-775100" y="6890150"/>
            <a:ext cx="3974630" cy="481330"/>
          </a:xfrm>
          <a:prstGeom prst="rect">
            <a:avLst/>
          </a:prstGeom>
        </p:spPr>
        <p:txBody>
          <a:bodyPr lIns="0" tIns="0" rIns="0" bIns="0" rtlCol="0" anchor="t">
            <a:spAutoFit/>
          </a:bodyPr>
          <a:lstStyle/>
          <a:p>
            <a:pPr algn="l">
              <a:lnSpc>
                <a:spcPts val="3920"/>
              </a:lnSpc>
            </a:pPr>
            <a:r>
              <a:rPr lang="en-US" sz="2800">
                <a:solidFill>
                  <a:srgbClr val="101010"/>
                </a:solidFill>
                <a:latin typeface="Montserrat Classic"/>
                <a:ea typeface="Montserrat Classic"/>
                <a:cs typeface="Montserrat Classic"/>
                <a:sym typeface="Montserrat Classic"/>
              </a:rPr>
              <a:t>www.fresno.gov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409971" y="3458110"/>
            <a:ext cx="6477507" cy="6100739"/>
            <a:chOff x="0" y="0"/>
            <a:chExt cx="8636677" cy="8134319"/>
          </a:xfrm>
        </p:grpSpPr>
        <p:pic>
          <p:nvPicPr>
            <p:cNvPr id="9" name="Picture 9"/>
            <p:cNvPicPr>
              <a:picLocks noChangeAspect="1"/>
            </p:cNvPicPr>
            <p:nvPr/>
          </p:nvPicPr>
          <p:blipFill>
            <a:blip r:embed="rId2"/>
            <a:srcRect l="14585" r="14585"/>
            <a:stretch>
              <a:fillRect/>
            </a:stretch>
          </p:blipFill>
          <p:spPr>
            <a:xfrm>
              <a:off x="0" y="0"/>
              <a:ext cx="8636677" cy="8134319"/>
            </a:xfrm>
            <a:prstGeom prst="rect">
              <a:avLst/>
            </a:prstGeom>
          </p:spPr>
        </p:pic>
      </p:grpSp>
      <p:sp>
        <p:nvSpPr>
          <p:cNvPr id="10" name="TextBox 10"/>
          <p:cNvSpPr txBox="1"/>
          <p:nvPr/>
        </p:nvSpPr>
        <p:spPr>
          <a:xfrm>
            <a:off x="1028700" y="3657052"/>
            <a:ext cx="5922266"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ATTORNEY AT LAW</a:t>
            </a:r>
          </a:p>
        </p:txBody>
      </p:sp>
      <p:sp>
        <p:nvSpPr>
          <p:cNvPr id="11" name="TextBox 11"/>
          <p:cNvSpPr txBox="1"/>
          <p:nvPr/>
        </p:nvSpPr>
        <p:spPr>
          <a:xfrm>
            <a:off x="1028700" y="4391446"/>
            <a:ext cx="5922266"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CONSULTANT</a:t>
            </a:r>
          </a:p>
        </p:txBody>
      </p:sp>
      <p:sp>
        <p:nvSpPr>
          <p:cNvPr id="12" name="TextBox 12"/>
          <p:cNvSpPr txBox="1"/>
          <p:nvPr/>
        </p:nvSpPr>
        <p:spPr>
          <a:xfrm>
            <a:off x="13769329" y="952500"/>
            <a:ext cx="3489971" cy="1261110"/>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AIDA S. MACEDO</a:t>
            </a:r>
          </a:p>
        </p:txBody>
      </p:sp>
      <p:sp>
        <p:nvSpPr>
          <p:cNvPr id="13" name="TextBox 13"/>
          <p:cNvSpPr txBox="1"/>
          <p:nvPr/>
        </p:nvSpPr>
        <p:spPr>
          <a:xfrm>
            <a:off x="1028700" y="5387953"/>
            <a:ext cx="8940800" cy="2821305"/>
          </a:xfrm>
          <a:prstGeom prst="rect">
            <a:avLst/>
          </a:prstGeom>
        </p:spPr>
        <p:txBody>
          <a:bodyPr lIns="0" tIns="0" rIns="0" bIns="0" rtlCol="0" anchor="t">
            <a:spAutoFit/>
          </a:bodyPr>
          <a:lstStyle/>
          <a:p>
            <a:pPr algn="l">
              <a:lnSpc>
                <a:spcPts val="2520"/>
              </a:lnSpc>
            </a:pPr>
            <a:r>
              <a:rPr lang="en-US" sz="1800">
                <a:solidFill>
                  <a:srgbClr val="2D262A"/>
                </a:solidFill>
                <a:latin typeface="Montserrat Classic"/>
                <a:ea typeface="Montserrat Classic"/>
                <a:cs typeface="Montserrat Classic"/>
                <a:sym typeface="Montserrat Classic"/>
              </a:rPr>
              <a:t>Aida S. Macedo is a co-founder and a partner at Cid &amp; Macedo, Inc. Previously she served as a Chief of Staff for District 7 at the City of Fresno. She practices civil litigation, provides general counsel services, and is a consultant working on policy issues. Her interests include supporting local municipalities, small businesses, and community nonprofits. She is also a career development coach focusing on women of color. Previously she was an Associate at a Central Valley plaintiff’s law firm working on catastrophic personal injury cases and an Equal Justice Works Legal Fellow focusing on providing free legal assistance to low-income communities in the Central Valley.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409971" y="3458110"/>
            <a:ext cx="6477507" cy="6100739"/>
            <a:chOff x="0" y="0"/>
            <a:chExt cx="8636677" cy="8134319"/>
          </a:xfrm>
        </p:grpSpPr>
        <p:pic>
          <p:nvPicPr>
            <p:cNvPr id="9" name="Picture 9"/>
            <p:cNvPicPr>
              <a:picLocks noChangeAspect="1"/>
            </p:cNvPicPr>
            <p:nvPr/>
          </p:nvPicPr>
          <p:blipFill>
            <a:blip r:embed="rId2"/>
            <a:srcRect l="14585" r="14585"/>
            <a:stretch>
              <a:fillRect/>
            </a:stretch>
          </p:blipFill>
          <p:spPr>
            <a:xfrm>
              <a:off x="0" y="0"/>
              <a:ext cx="8636677" cy="8134319"/>
            </a:xfrm>
            <a:prstGeom prst="rect">
              <a:avLst/>
            </a:prstGeom>
          </p:spPr>
        </p:pic>
      </p:grpSp>
      <p:sp>
        <p:nvSpPr>
          <p:cNvPr id="10" name="TextBox 10"/>
          <p:cNvSpPr txBox="1"/>
          <p:nvPr/>
        </p:nvSpPr>
        <p:spPr>
          <a:xfrm>
            <a:off x="1028700" y="3657052"/>
            <a:ext cx="5922266"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DISCLAIMER</a:t>
            </a:r>
          </a:p>
        </p:txBody>
      </p:sp>
      <p:sp>
        <p:nvSpPr>
          <p:cNvPr id="11" name="TextBox 11"/>
          <p:cNvSpPr txBox="1"/>
          <p:nvPr/>
        </p:nvSpPr>
        <p:spPr>
          <a:xfrm>
            <a:off x="13769329" y="952500"/>
            <a:ext cx="3489971" cy="1261110"/>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AIDA S. MACEDO</a:t>
            </a:r>
          </a:p>
        </p:txBody>
      </p:sp>
      <p:sp>
        <p:nvSpPr>
          <p:cNvPr id="12" name="TextBox 12"/>
          <p:cNvSpPr txBox="1"/>
          <p:nvPr/>
        </p:nvSpPr>
        <p:spPr>
          <a:xfrm>
            <a:off x="1028700" y="4677978"/>
            <a:ext cx="8940800" cy="621030"/>
          </a:xfrm>
          <a:prstGeom prst="rect">
            <a:avLst/>
          </a:prstGeom>
        </p:spPr>
        <p:txBody>
          <a:bodyPr lIns="0" tIns="0" rIns="0" bIns="0" rtlCol="0" anchor="t">
            <a:spAutoFit/>
          </a:bodyPr>
          <a:lstStyle/>
          <a:p>
            <a:pPr algn="l">
              <a:lnSpc>
                <a:spcPts val="2520"/>
              </a:lnSpc>
            </a:pPr>
            <a:r>
              <a:rPr lang="en-US" sz="1800">
                <a:solidFill>
                  <a:srgbClr val="2D262A"/>
                </a:solidFill>
                <a:latin typeface="Montserrat Classic"/>
                <a:ea typeface="Montserrat Classic"/>
                <a:cs typeface="Montserrat Classic"/>
                <a:sym typeface="Montserrat Classic"/>
              </a:rPr>
              <a:t>For information purposes not to engage in a client attorney relationship with the City or our firm.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781793" y="3181945"/>
            <a:ext cx="7506207" cy="4856468"/>
            <a:chOff x="0" y="0"/>
            <a:chExt cx="10008277" cy="6475290"/>
          </a:xfrm>
        </p:grpSpPr>
        <p:pic>
          <p:nvPicPr>
            <p:cNvPr id="6" name="Picture 6"/>
            <p:cNvPicPr>
              <a:picLocks noChangeAspect="1"/>
            </p:cNvPicPr>
            <p:nvPr/>
          </p:nvPicPr>
          <p:blipFill>
            <a:blip r:embed="rId2"/>
            <a:srcRect t="1475" b="1475"/>
            <a:stretch>
              <a:fillRect/>
            </a:stretch>
          </p:blipFill>
          <p:spPr>
            <a:xfrm>
              <a:off x="0" y="0"/>
              <a:ext cx="10008277" cy="6475290"/>
            </a:xfrm>
            <a:prstGeom prst="rect">
              <a:avLst/>
            </a:prstGeom>
          </p:spPr>
        </p:pic>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028700" y="3162895"/>
            <a:ext cx="7951728"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WAGE THEFT PROTECTION</a:t>
            </a:r>
          </a:p>
        </p:txBody>
      </p:sp>
      <p:sp>
        <p:nvSpPr>
          <p:cNvPr id="11" name="TextBox 11"/>
          <p:cNvSpPr txBox="1"/>
          <p:nvPr/>
        </p:nvSpPr>
        <p:spPr>
          <a:xfrm>
            <a:off x="1028700" y="3897289"/>
            <a:ext cx="644895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AGENDA</a:t>
            </a:r>
          </a:p>
        </p:txBody>
      </p:sp>
      <p:sp>
        <p:nvSpPr>
          <p:cNvPr id="12" name="TextBox 12"/>
          <p:cNvSpPr txBox="1"/>
          <p:nvPr/>
        </p:nvSpPr>
        <p:spPr>
          <a:xfrm>
            <a:off x="1028700" y="4916805"/>
            <a:ext cx="4470400" cy="405765"/>
          </a:xfrm>
          <a:prstGeom prst="rect">
            <a:avLst/>
          </a:prstGeom>
        </p:spPr>
        <p:txBody>
          <a:bodyPr lIns="0" tIns="0" rIns="0" bIns="0" rtlCol="0" anchor="t">
            <a:spAutoFit/>
          </a:bodyPr>
          <a:lstStyle/>
          <a:p>
            <a:pPr marL="518160" lvl="1" indent="-259080" algn="l">
              <a:lnSpc>
                <a:spcPts val="3359"/>
              </a:lnSpc>
              <a:buAutoNum type="arabicPeriod"/>
            </a:pPr>
            <a:r>
              <a:rPr lang="en-US" sz="2400">
                <a:solidFill>
                  <a:srgbClr val="1211CA"/>
                </a:solidFill>
                <a:latin typeface="Montserrat Classic"/>
                <a:ea typeface="Montserrat Classic"/>
                <a:cs typeface="Montserrat Classic"/>
                <a:sym typeface="Montserrat Classic"/>
              </a:rPr>
              <a:t> What is Wage Theft?</a:t>
            </a:r>
          </a:p>
        </p:txBody>
      </p:sp>
      <p:sp>
        <p:nvSpPr>
          <p:cNvPr id="13" name="TextBox 13"/>
          <p:cNvSpPr txBox="1"/>
          <p:nvPr/>
        </p:nvSpPr>
        <p:spPr>
          <a:xfrm>
            <a:off x="13474970" y="1566718"/>
            <a:ext cx="3489971" cy="622935"/>
          </a:xfrm>
          <a:prstGeom prst="rect">
            <a:avLst/>
          </a:prstGeom>
        </p:spPr>
        <p:txBody>
          <a:bodyPr lIns="0" tIns="0" rIns="0" bIns="0" rtlCol="0" anchor="t">
            <a:spAutoFit/>
          </a:bodyPr>
          <a:lstStyle/>
          <a:p>
            <a:pPr algn="r">
              <a:lnSpc>
                <a:spcPts val="5040"/>
              </a:lnSpc>
            </a:pPr>
            <a:r>
              <a:rPr lang="en-US" sz="3600" b="1">
                <a:solidFill>
                  <a:srgbClr val="101010"/>
                </a:solidFill>
                <a:latin typeface="Montserrat Classic Bold"/>
                <a:ea typeface="Montserrat Classic Bold"/>
                <a:cs typeface="Montserrat Classic Bold"/>
                <a:sym typeface="Montserrat Classic Bold"/>
              </a:rPr>
              <a:t>AGENDA</a:t>
            </a:r>
          </a:p>
        </p:txBody>
      </p:sp>
      <p:sp>
        <p:nvSpPr>
          <p:cNvPr id="14" name="TextBox 14"/>
          <p:cNvSpPr txBox="1"/>
          <p:nvPr/>
        </p:nvSpPr>
        <p:spPr>
          <a:xfrm>
            <a:off x="1323059" y="5808345"/>
            <a:ext cx="4470400" cy="405765"/>
          </a:xfrm>
          <a:prstGeom prst="rect">
            <a:avLst/>
          </a:prstGeom>
        </p:spPr>
        <p:txBody>
          <a:bodyPr lIns="0" tIns="0" rIns="0" bIns="0" rtlCol="0" anchor="t">
            <a:spAutoFit/>
          </a:bodyPr>
          <a:lstStyle/>
          <a:p>
            <a:pPr algn="l">
              <a:lnSpc>
                <a:spcPts val="3359"/>
              </a:lnSpc>
            </a:pPr>
            <a:r>
              <a:rPr lang="en-US" sz="2400">
                <a:solidFill>
                  <a:srgbClr val="1211CA"/>
                </a:solidFill>
                <a:latin typeface="Montserrat Classic"/>
                <a:ea typeface="Montserrat Classic"/>
                <a:cs typeface="Montserrat Classic"/>
                <a:sym typeface="Montserrat Classic"/>
              </a:rPr>
              <a:t>2. What is the City’s program?</a:t>
            </a:r>
          </a:p>
        </p:txBody>
      </p:sp>
      <p:sp>
        <p:nvSpPr>
          <p:cNvPr id="15" name="TextBox 15"/>
          <p:cNvSpPr txBox="1"/>
          <p:nvPr/>
        </p:nvSpPr>
        <p:spPr>
          <a:xfrm>
            <a:off x="1323059" y="6699885"/>
            <a:ext cx="5074610" cy="405765"/>
          </a:xfrm>
          <a:prstGeom prst="rect">
            <a:avLst/>
          </a:prstGeom>
        </p:spPr>
        <p:txBody>
          <a:bodyPr lIns="0" tIns="0" rIns="0" bIns="0" rtlCol="0" anchor="t">
            <a:spAutoFit/>
          </a:bodyPr>
          <a:lstStyle/>
          <a:p>
            <a:pPr algn="l">
              <a:lnSpc>
                <a:spcPts val="3359"/>
              </a:lnSpc>
            </a:pPr>
            <a:r>
              <a:rPr lang="en-US" sz="2400">
                <a:solidFill>
                  <a:srgbClr val="1211CA"/>
                </a:solidFill>
                <a:latin typeface="Montserrat Classic"/>
                <a:ea typeface="Montserrat Classic"/>
                <a:cs typeface="Montserrat Classic"/>
                <a:sym typeface="Montserrat Classic"/>
              </a:rPr>
              <a:t>3. What is the complaint process?</a:t>
            </a:r>
          </a:p>
        </p:txBody>
      </p:sp>
      <p:sp>
        <p:nvSpPr>
          <p:cNvPr id="16" name="TextBox 16"/>
          <p:cNvSpPr txBox="1"/>
          <p:nvPr/>
        </p:nvSpPr>
        <p:spPr>
          <a:xfrm>
            <a:off x="1323059" y="7591425"/>
            <a:ext cx="5074610" cy="405765"/>
          </a:xfrm>
          <a:prstGeom prst="rect">
            <a:avLst/>
          </a:prstGeom>
        </p:spPr>
        <p:txBody>
          <a:bodyPr lIns="0" tIns="0" rIns="0" bIns="0" rtlCol="0" anchor="t">
            <a:spAutoFit/>
          </a:bodyPr>
          <a:lstStyle/>
          <a:p>
            <a:pPr algn="l">
              <a:lnSpc>
                <a:spcPts val="3359"/>
              </a:lnSpc>
            </a:pPr>
            <a:r>
              <a:rPr lang="en-US" sz="2400">
                <a:solidFill>
                  <a:srgbClr val="1211CA"/>
                </a:solidFill>
                <a:latin typeface="Montserrat Classic"/>
                <a:ea typeface="Montserrat Classic"/>
                <a:cs typeface="Montserrat Classic"/>
                <a:sym typeface="Montserrat Classic"/>
              </a:rPr>
              <a:t>4. Do’s and Don’ts</a:t>
            </a:r>
          </a:p>
        </p:txBody>
      </p:sp>
      <p:sp>
        <p:nvSpPr>
          <p:cNvPr id="17" name="TextBox 17"/>
          <p:cNvSpPr txBox="1"/>
          <p:nvPr/>
        </p:nvSpPr>
        <p:spPr>
          <a:xfrm>
            <a:off x="1323059" y="8482965"/>
            <a:ext cx="5074610" cy="405765"/>
          </a:xfrm>
          <a:prstGeom prst="rect">
            <a:avLst/>
          </a:prstGeom>
        </p:spPr>
        <p:txBody>
          <a:bodyPr lIns="0" tIns="0" rIns="0" bIns="0" rtlCol="0" anchor="t">
            <a:spAutoFit/>
          </a:bodyPr>
          <a:lstStyle/>
          <a:p>
            <a:pPr algn="l">
              <a:lnSpc>
                <a:spcPts val="3359"/>
              </a:lnSpc>
            </a:pPr>
            <a:r>
              <a:rPr lang="en-US" sz="2400">
                <a:solidFill>
                  <a:srgbClr val="1211CA"/>
                </a:solidFill>
                <a:latin typeface="Montserrat Classic"/>
                <a:ea typeface="Montserrat Classic"/>
                <a:cs typeface="Montserrat Classic"/>
                <a:sym typeface="Montserrat Classic"/>
              </a:rPr>
              <a:t>5. Questions and Answers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0823" y="0"/>
            <a:ext cx="7067177" cy="5358043"/>
            <a:chOff x="0" y="0"/>
            <a:chExt cx="9422903" cy="7144058"/>
          </a:xfrm>
        </p:grpSpPr>
        <p:pic>
          <p:nvPicPr>
            <p:cNvPr id="3" name="Picture 3"/>
            <p:cNvPicPr>
              <a:picLocks noChangeAspect="1"/>
            </p:cNvPicPr>
            <p:nvPr/>
          </p:nvPicPr>
          <p:blipFill>
            <a:blip r:embed="rId2"/>
            <a:srcRect l="6020" r="6020"/>
            <a:stretch>
              <a:fillRect/>
            </a:stretch>
          </p:blipFill>
          <p:spPr>
            <a:xfrm>
              <a:off x="0" y="0"/>
              <a:ext cx="9422903" cy="7144058"/>
            </a:xfrm>
            <a:prstGeom prst="rect">
              <a:avLst/>
            </a:prstGeom>
          </p:spPr>
        </p:pic>
      </p:grpSp>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1028700" y="3162895"/>
            <a:ext cx="6448950"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What is wage theft?</a:t>
            </a:r>
          </a:p>
        </p:txBody>
      </p:sp>
      <p:sp>
        <p:nvSpPr>
          <p:cNvPr id="11" name="TextBox 11"/>
          <p:cNvSpPr txBox="1"/>
          <p:nvPr/>
        </p:nvSpPr>
        <p:spPr>
          <a:xfrm>
            <a:off x="1028700" y="3897289"/>
            <a:ext cx="644895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Know Your Rights</a:t>
            </a:r>
          </a:p>
        </p:txBody>
      </p:sp>
      <p:sp>
        <p:nvSpPr>
          <p:cNvPr id="12" name="TextBox 12"/>
          <p:cNvSpPr txBox="1"/>
          <p:nvPr/>
        </p:nvSpPr>
        <p:spPr>
          <a:xfrm>
            <a:off x="1028700" y="4712248"/>
            <a:ext cx="8940800" cy="2501265"/>
          </a:xfrm>
          <a:prstGeom prst="rect">
            <a:avLst/>
          </a:prstGeom>
        </p:spPr>
        <p:txBody>
          <a:bodyPr lIns="0" tIns="0" rIns="0" bIns="0" rtlCol="0" anchor="t">
            <a:spAutoFit/>
          </a:bodyPr>
          <a:lstStyle/>
          <a:p>
            <a:pPr algn="l">
              <a:lnSpc>
                <a:spcPts val="3359"/>
              </a:lnSpc>
            </a:pPr>
            <a:r>
              <a:rPr lang="en-US" sz="2400">
                <a:solidFill>
                  <a:srgbClr val="2D262A"/>
                </a:solidFill>
                <a:latin typeface="Montserrat Classic"/>
                <a:ea typeface="Montserrat Classic"/>
                <a:cs typeface="Montserrat Classic"/>
                <a:sym typeface="Montserrat Classic"/>
              </a:rPr>
              <a:t>Wage theft happens when an employer fails to give an employee the compensation that they are legally owed for their work. California has some of the strongest employee protection laws in the country, nonetheless wage theft continues to be pervasive.</a:t>
            </a:r>
          </a:p>
          <a:p>
            <a:pPr algn="l">
              <a:lnSpc>
                <a:spcPts val="3359"/>
              </a:lnSpc>
            </a:pPr>
            <a:endParaRPr lang="en-US" sz="2400">
              <a:solidFill>
                <a:srgbClr val="2D262A"/>
              </a:solidFill>
              <a:latin typeface="Montserrat Classic"/>
              <a:ea typeface="Montserrat Classic"/>
              <a:cs typeface="Montserrat Classic"/>
              <a:sym typeface="Montserrat Class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790560" y="0"/>
            <a:ext cx="8497440" cy="6435016"/>
            <a:chOff x="0" y="0"/>
            <a:chExt cx="11329920" cy="8580021"/>
          </a:xfrm>
        </p:grpSpPr>
        <p:pic>
          <p:nvPicPr>
            <p:cNvPr id="9" name="Picture 9"/>
            <p:cNvPicPr>
              <a:picLocks noChangeAspect="1"/>
            </p:cNvPicPr>
            <p:nvPr/>
          </p:nvPicPr>
          <p:blipFill>
            <a:blip r:embed="rId2"/>
            <a:srcRect l="6148" r="6148"/>
            <a:stretch>
              <a:fillRect/>
            </a:stretch>
          </p:blipFill>
          <p:spPr>
            <a:xfrm>
              <a:off x="0" y="0"/>
              <a:ext cx="11329920" cy="8580021"/>
            </a:xfrm>
            <a:prstGeom prst="rect">
              <a:avLst/>
            </a:prstGeom>
          </p:spPr>
        </p:pic>
      </p:grpSp>
      <p:sp>
        <p:nvSpPr>
          <p:cNvPr id="10" name="TextBox 10"/>
          <p:cNvSpPr txBox="1"/>
          <p:nvPr/>
        </p:nvSpPr>
        <p:spPr>
          <a:xfrm>
            <a:off x="1028700" y="2465852"/>
            <a:ext cx="6448950" cy="10245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Workers’ Rights Under CA Law</a:t>
            </a:r>
          </a:p>
        </p:txBody>
      </p:sp>
      <p:sp>
        <p:nvSpPr>
          <p:cNvPr id="11" name="TextBox 11"/>
          <p:cNvSpPr txBox="1"/>
          <p:nvPr/>
        </p:nvSpPr>
        <p:spPr>
          <a:xfrm>
            <a:off x="1028700" y="3765263"/>
            <a:ext cx="644895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You have the right to:</a:t>
            </a:r>
          </a:p>
        </p:txBody>
      </p:sp>
      <p:sp>
        <p:nvSpPr>
          <p:cNvPr id="12" name="TextBox 12"/>
          <p:cNvSpPr txBox="1"/>
          <p:nvPr/>
        </p:nvSpPr>
        <p:spPr>
          <a:xfrm>
            <a:off x="1028700" y="4416973"/>
            <a:ext cx="7825830" cy="50158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Itemized Wage Statement, Cal. Lab. Code § 226</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Bounced Checks, Cal. Lab. Code § 203.1</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Oral Contracts, California Code of Civil Procedure (CCP) § 339</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Promised Wages, Cal. Lab. Code §§ 200, 201, 202, 227.3</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Minimum Wage, Cal. Lab. Code § 1197</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Overtime, Cal. Lab. Code § 510</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Reimbursement of Expenses, Cal. Lab. Codes §§ 222.5, 2802</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Meal and Rest Breaks, Cal. Lab. Code § 512</a:t>
            </a:r>
          </a:p>
          <a:p>
            <a:pPr algn="l">
              <a:lnSpc>
                <a:spcPts val="3359"/>
              </a:lnSpc>
            </a:pPr>
            <a:endParaRPr lang="en-US" sz="2400">
              <a:solidFill>
                <a:srgbClr val="2D262A"/>
              </a:solidFill>
              <a:latin typeface="Montserrat Classic"/>
              <a:ea typeface="Montserrat Classic"/>
              <a:cs typeface="Montserrat Classic"/>
              <a:sym typeface="Montserrat Class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9790560" y="0"/>
            <a:ext cx="8497440" cy="6435016"/>
            <a:chOff x="0" y="0"/>
            <a:chExt cx="11329920" cy="8580021"/>
          </a:xfrm>
        </p:grpSpPr>
        <p:pic>
          <p:nvPicPr>
            <p:cNvPr id="9" name="Picture 9"/>
            <p:cNvPicPr>
              <a:picLocks noChangeAspect="1"/>
            </p:cNvPicPr>
            <p:nvPr/>
          </p:nvPicPr>
          <p:blipFill>
            <a:blip r:embed="rId2"/>
            <a:srcRect l="5983" r="5983"/>
            <a:stretch>
              <a:fillRect/>
            </a:stretch>
          </p:blipFill>
          <p:spPr>
            <a:xfrm>
              <a:off x="0" y="0"/>
              <a:ext cx="11329920" cy="8580021"/>
            </a:xfrm>
            <a:prstGeom prst="rect">
              <a:avLst/>
            </a:prstGeom>
          </p:spPr>
        </p:pic>
      </p:grpSp>
      <p:sp>
        <p:nvSpPr>
          <p:cNvPr id="10" name="TextBox 10"/>
          <p:cNvSpPr txBox="1"/>
          <p:nvPr/>
        </p:nvSpPr>
        <p:spPr>
          <a:xfrm>
            <a:off x="1028700" y="2465852"/>
            <a:ext cx="6448950" cy="10245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Workers’ Rights Under CA Law</a:t>
            </a:r>
          </a:p>
        </p:txBody>
      </p:sp>
      <p:sp>
        <p:nvSpPr>
          <p:cNvPr id="11" name="TextBox 11"/>
          <p:cNvSpPr txBox="1"/>
          <p:nvPr/>
        </p:nvSpPr>
        <p:spPr>
          <a:xfrm>
            <a:off x="1028700" y="3765263"/>
            <a:ext cx="644895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You have the right to:</a:t>
            </a:r>
          </a:p>
        </p:txBody>
      </p:sp>
      <p:sp>
        <p:nvSpPr>
          <p:cNvPr id="12" name="TextBox 12"/>
          <p:cNvSpPr txBox="1"/>
          <p:nvPr/>
        </p:nvSpPr>
        <p:spPr>
          <a:xfrm>
            <a:off x="1028700" y="4416973"/>
            <a:ext cx="7825830" cy="41776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Paid Sick Leave, Cal. Lab. Code §§ 233, 234</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Deductions from Pay Tips, Cal. Lab. Code § 351</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Reporting Time Pay, Cal. Lab. Code § 203</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Final Paychecks at Termination Employment, Cal. Lab. Code §§ 201, 227.3</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Misclassification, Cal. Lab. Code § 226.8</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Reimbursement of Expenses, Cal. Lab. Codes §§ 222.5, 2802</a:t>
            </a:r>
          </a:p>
          <a:p>
            <a:pPr marL="518160" lvl="1" indent="-259080" algn="l">
              <a:lnSpc>
                <a:spcPts val="3359"/>
              </a:lnSpc>
              <a:buFont typeface="Arial"/>
              <a:buChar char="•"/>
            </a:pPr>
            <a:r>
              <a:rPr lang="en-US" sz="2400">
                <a:solidFill>
                  <a:srgbClr val="2D262A"/>
                </a:solidFill>
                <a:latin typeface="Montserrat Classic"/>
                <a:ea typeface="Montserrat Classic"/>
                <a:cs typeface="Montserrat Classic"/>
                <a:sym typeface="Montserrat Classic"/>
              </a:rPr>
              <a:t>Meal and Rest Breaks, Cal. Lab. Code § 512</a:t>
            </a:r>
          </a:p>
          <a:p>
            <a:pPr algn="l">
              <a:lnSpc>
                <a:spcPts val="3359"/>
              </a:lnSpc>
            </a:pPr>
            <a:endParaRPr lang="en-US" sz="2400">
              <a:solidFill>
                <a:srgbClr val="2D262A"/>
              </a:solidFill>
              <a:latin typeface="Montserrat Classic"/>
              <a:ea typeface="Montserrat Classic"/>
              <a:cs typeface="Montserrat Classic"/>
              <a:sym typeface="Montserrat Class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0823" y="0"/>
            <a:ext cx="7067177" cy="5358043"/>
            <a:chOff x="0" y="0"/>
            <a:chExt cx="9422903" cy="7144058"/>
          </a:xfrm>
        </p:grpSpPr>
        <p:pic>
          <p:nvPicPr>
            <p:cNvPr id="3" name="Picture 3"/>
            <p:cNvPicPr>
              <a:picLocks noChangeAspect="1"/>
            </p:cNvPicPr>
            <p:nvPr/>
          </p:nvPicPr>
          <p:blipFill>
            <a:blip r:embed="rId2"/>
            <a:srcRect l="6033" r="6033"/>
            <a:stretch>
              <a:fillRect/>
            </a:stretch>
          </p:blipFill>
          <p:spPr>
            <a:xfrm>
              <a:off x="0" y="0"/>
              <a:ext cx="9422903" cy="7144058"/>
            </a:xfrm>
            <a:prstGeom prst="rect">
              <a:avLst/>
            </a:prstGeom>
          </p:spPr>
        </p:pic>
      </p:grpSp>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0997575" y="6036612"/>
            <a:ext cx="5922281" cy="2836383"/>
            <a:chOff x="0" y="0"/>
            <a:chExt cx="7896374" cy="3781845"/>
          </a:xfrm>
        </p:grpSpPr>
        <p:pic>
          <p:nvPicPr>
            <p:cNvPr id="11" name="Picture 11"/>
            <p:cNvPicPr>
              <a:picLocks noChangeAspect="1"/>
            </p:cNvPicPr>
            <p:nvPr/>
          </p:nvPicPr>
          <p:blipFill>
            <a:blip r:embed="rId3"/>
            <a:srcRect b="28159"/>
            <a:stretch>
              <a:fillRect/>
            </a:stretch>
          </p:blipFill>
          <p:spPr>
            <a:xfrm>
              <a:off x="0" y="0"/>
              <a:ext cx="7896374" cy="3781845"/>
            </a:xfrm>
            <a:prstGeom prst="rect">
              <a:avLst/>
            </a:prstGeom>
          </p:spPr>
        </p:pic>
      </p:grpSp>
      <p:sp>
        <p:nvSpPr>
          <p:cNvPr id="12" name="TextBox 12"/>
          <p:cNvSpPr txBox="1"/>
          <p:nvPr/>
        </p:nvSpPr>
        <p:spPr>
          <a:xfrm>
            <a:off x="1028700" y="2613490"/>
            <a:ext cx="9141913" cy="531483"/>
          </a:xfrm>
          <a:prstGeom prst="rect">
            <a:avLst/>
          </a:prstGeom>
        </p:spPr>
        <p:txBody>
          <a:bodyPr lIns="0" tIns="0" rIns="0" bIns="0" rtlCol="0" anchor="t">
            <a:spAutoFit/>
          </a:bodyPr>
          <a:lstStyle/>
          <a:p>
            <a:pPr algn="l">
              <a:lnSpc>
                <a:spcPts val="3962"/>
              </a:lnSpc>
            </a:pPr>
            <a:r>
              <a:rPr lang="en-US" sz="4215" b="1">
                <a:solidFill>
                  <a:srgbClr val="1211CA"/>
                </a:solidFill>
                <a:latin typeface="Montserrat Heavy"/>
                <a:ea typeface="Montserrat Heavy"/>
                <a:cs typeface="Montserrat Heavy"/>
                <a:sym typeface="Montserrat Heavy"/>
              </a:rPr>
              <a:t>What is the City of Fresno’s </a:t>
            </a:r>
          </a:p>
        </p:txBody>
      </p:sp>
      <p:sp>
        <p:nvSpPr>
          <p:cNvPr id="13" name="TextBox 13"/>
          <p:cNvSpPr txBox="1"/>
          <p:nvPr/>
        </p:nvSpPr>
        <p:spPr>
          <a:xfrm>
            <a:off x="1441450" y="3249748"/>
            <a:ext cx="8115300" cy="529209"/>
          </a:xfrm>
          <a:prstGeom prst="rect">
            <a:avLst/>
          </a:prstGeom>
        </p:spPr>
        <p:txBody>
          <a:bodyPr lIns="0" tIns="0" rIns="0" bIns="0" rtlCol="0" anchor="t">
            <a:spAutoFit/>
          </a:bodyPr>
          <a:lstStyle/>
          <a:p>
            <a:pPr algn="l">
              <a:lnSpc>
                <a:spcPts val="3947"/>
              </a:lnSpc>
            </a:pPr>
            <a:r>
              <a:rPr lang="en-US" sz="4200" b="1">
                <a:solidFill>
                  <a:srgbClr val="F9B314"/>
                </a:solidFill>
                <a:latin typeface="Montserrat Heavy"/>
                <a:ea typeface="Montserrat Heavy"/>
                <a:cs typeface="Montserrat Heavy"/>
                <a:sym typeface="Montserrat Heavy"/>
              </a:rPr>
              <a:t>Wage Protection Program</a:t>
            </a:r>
          </a:p>
        </p:txBody>
      </p:sp>
      <p:sp>
        <p:nvSpPr>
          <p:cNvPr id="14" name="TextBox 14"/>
          <p:cNvSpPr txBox="1"/>
          <p:nvPr/>
        </p:nvSpPr>
        <p:spPr>
          <a:xfrm>
            <a:off x="1028700" y="4371412"/>
            <a:ext cx="8940800" cy="5015865"/>
          </a:xfrm>
          <a:prstGeom prst="rect">
            <a:avLst/>
          </a:prstGeom>
        </p:spPr>
        <p:txBody>
          <a:bodyPr lIns="0" tIns="0" rIns="0" bIns="0" rtlCol="0" anchor="t">
            <a:spAutoFit/>
          </a:bodyPr>
          <a:lstStyle/>
          <a:p>
            <a:pPr algn="l">
              <a:lnSpc>
                <a:spcPts val="3359"/>
              </a:lnSpc>
            </a:pPr>
            <a:r>
              <a:rPr lang="en-US" sz="2400">
                <a:solidFill>
                  <a:srgbClr val="2D262A"/>
                </a:solidFill>
                <a:latin typeface="Montserrat Classic"/>
                <a:ea typeface="Montserrat Classic"/>
                <a:cs typeface="Montserrat Classic"/>
                <a:sym typeface="Montserrat Classic"/>
              </a:rPr>
              <a:t>The City of Fresno’s Wage Protection Program is a city-led initiative designed to combat and prevent wage theft, ensuring that workers within the City of Fresno receive the compensation they are legally owed. </a:t>
            </a:r>
          </a:p>
          <a:p>
            <a:pPr algn="l">
              <a:lnSpc>
                <a:spcPts val="3359"/>
              </a:lnSpc>
            </a:pPr>
            <a:endParaRPr lang="en-US" sz="2400">
              <a:solidFill>
                <a:srgbClr val="2D262A"/>
              </a:solidFill>
              <a:latin typeface="Montserrat Classic"/>
              <a:ea typeface="Montserrat Classic"/>
              <a:cs typeface="Montserrat Classic"/>
              <a:sym typeface="Montserrat Classic"/>
            </a:endParaRPr>
          </a:p>
          <a:p>
            <a:pPr algn="l">
              <a:lnSpc>
                <a:spcPts val="3359"/>
              </a:lnSpc>
            </a:pPr>
            <a:r>
              <a:rPr lang="en-US" sz="2400">
                <a:solidFill>
                  <a:srgbClr val="2D262A"/>
                </a:solidFill>
                <a:latin typeface="Montserrat Classic"/>
                <a:ea typeface="Montserrat Classic"/>
                <a:cs typeface="Montserrat Classic"/>
                <a:sym typeface="Montserrat Classic"/>
              </a:rPr>
              <a:t>Led by Councilmember Tyler Maxwell and the City Attorney Andrew Janz, this comprehensive program combines education for both workers and businesses, policy advocacy, and enforcement to address and rectify instances of wage theft across various industries within the city.</a:t>
            </a:r>
          </a:p>
          <a:p>
            <a:pPr algn="l">
              <a:lnSpc>
                <a:spcPts val="3359"/>
              </a:lnSpc>
            </a:pPr>
            <a:endParaRPr lang="en-US" sz="2400">
              <a:solidFill>
                <a:srgbClr val="2D262A"/>
              </a:solidFill>
              <a:latin typeface="Montserrat Classic"/>
              <a:ea typeface="Montserrat Classic"/>
              <a:cs typeface="Montserrat Classic"/>
              <a:sym typeface="Montserrat Class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2417" y="5642439"/>
            <a:ext cx="603949" cy="603949"/>
          </a:xfrm>
          <a:custGeom>
            <a:avLst/>
            <a:gdLst/>
            <a:ahLst/>
            <a:cxnLst/>
            <a:rect l="l" t="t" r="r" b="b"/>
            <a:pathLst>
              <a:path w="603949" h="603949">
                <a:moveTo>
                  <a:pt x="0" y="0"/>
                </a:moveTo>
                <a:lnTo>
                  <a:pt x="603949" y="0"/>
                </a:lnTo>
                <a:lnTo>
                  <a:pt x="603949" y="603949"/>
                </a:lnTo>
                <a:lnTo>
                  <a:pt x="0" y="603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329104" y="5642439"/>
            <a:ext cx="678594" cy="603949"/>
          </a:xfrm>
          <a:custGeom>
            <a:avLst/>
            <a:gdLst/>
            <a:ahLst/>
            <a:cxnLst/>
            <a:rect l="l" t="t" r="r" b="b"/>
            <a:pathLst>
              <a:path w="678594" h="603949">
                <a:moveTo>
                  <a:pt x="0" y="0"/>
                </a:moveTo>
                <a:lnTo>
                  <a:pt x="678594" y="0"/>
                </a:lnTo>
                <a:lnTo>
                  <a:pt x="678594" y="603949"/>
                </a:lnTo>
                <a:lnTo>
                  <a:pt x="0" y="6039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4500955" y="286291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3105150" y="5696970"/>
            <a:ext cx="567141" cy="549418"/>
          </a:xfrm>
          <a:custGeom>
            <a:avLst/>
            <a:gdLst/>
            <a:ahLst/>
            <a:cxnLst/>
            <a:rect l="l" t="t" r="r" b="b"/>
            <a:pathLst>
              <a:path w="567141" h="549418">
                <a:moveTo>
                  <a:pt x="0" y="0"/>
                </a:moveTo>
                <a:lnTo>
                  <a:pt x="567141" y="0"/>
                </a:lnTo>
                <a:lnTo>
                  <a:pt x="567141" y="549418"/>
                </a:lnTo>
                <a:lnTo>
                  <a:pt x="0" y="5494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9228476" y="5520431"/>
            <a:ext cx="843550" cy="954512"/>
          </a:xfrm>
          <a:custGeom>
            <a:avLst/>
            <a:gdLst/>
            <a:ahLst/>
            <a:cxnLst/>
            <a:rect l="l" t="t" r="r" b="b"/>
            <a:pathLst>
              <a:path w="843550" h="954512">
                <a:moveTo>
                  <a:pt x="0" y="0"/>
                </a:moveTo>
                <a:lnTo>
                  <a:pt x="843550" y="0"/>
                </a:lnTo>
                <a:lnTo>
                  <a:pt x="843550" y="954512"/>
                </a:lnTo>
                <a:lnTo>
                  <a:pt x="0" y="9545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TextBox 12"/>
          <p:cNvSpPr txBox="1"/>
          <p:nvPr/>
        </p:nvSpPr>
        <p:spPr>
          <a:xfrm>
            <a:off x="1088995" y="3372827"/>
            <a:ext cx="7409489" cy="529209"/>
          </a:xfrm>
          <a:prstGeom prst="rect">
            <a:avLst/>
          </a:prstGeom>
        </p:spPr>
        <p:txBody>
          <a:bodyPr lIns="0" tIns="0" rIns="0" bIns="0" rtlCol="0" anchor="t">
            <a:spAutoFit/>
          </a:bodyPr>
          <a:lstStyle/>
          <a:p>
            <a:pPr algn="l">
              <a:lnSpc>
                <a:spcPts val="3947"/>
              </a:lnSpc>
            </a:pPr>
            <a:r>
              <a:rPr lang="en-US" sz="4200" b="1">
                <a:solidFill>
                  <a:srgbClr val="1211CA"/>
                </a:solidFill>
                <a:latin typeface="Montserrat Heavy"/>
                <a:ea typeface="Montserrat Heavy"/>
                <a:cs typeface="Montserrat Heavy"/>
                <a:sym typeface="Montserrat Heavy"/>
              </a:rPr>
              <a:t>How to file a complaint.</a:t>
            </a:r>
          </a:p>
        </p:txBody>
      </p:sp>
      <p:sp>
        <p:nvSpPr>
          <p:cNvPr id="13" name="TextBox 13"/>
          <p:cNvSpPr txBox="1"/>
          <p:nvPr/>
        </p:nvSpPr>
        <p:spPr>
          <a:xfrm>
            <a:off x="1088995" y="4078646"/>
            <a:ext cx="8983031" cy="349632"/>
          </a:xfrm>
          <a:prstGeom prst="rect">
            <a:avLst/>
          </a:prstGeom>
        </p:spPr>
        <p:txBody>
          <a:bodyPr lIns="0" tIns="0" rIns="0" bIns="0" rtlCol="0" anchor="t">
            <a:spAutoFit/>
          </a:bodyPr>
          <a:lstStyle/>
          <a:p>
            <a:pPr algn="l">
              <a:lnSpc>
                <a:spcPts val="2632"/>
              </a:lnSpc>
            </a:pPr>
            <a:r>
              <a:rPr lang="en-US" sz="2800" b="1">
                <a:solidFill>
                  <a:srgbClr val="F9B314"/>
                </a:solidFill>
                <a:latin typeface="Montserrat Heavy"/>
                <a:ea typeface="Montserrat Heavy"/>
                <a:cs typeface="Montserrat Heavy"/>
                <a:sym typeface="Montserrat Heavy"/>
              </a:rPr>
              <a:t>www.fresno.gov/cityattorney/fresno-wages</a:t>
            </a:r>
          </a:p>
        </p:txBody>
      </p:sp>
      <p:sp>
        <p:nvSpPr>
          <p:cNvPr id="14" name="TextBox 14"/>
          <p:cNvSpPr txBox="1"/>
          <p:nvPr/>
        </p:nvSpPr>
        <p:spPr>
          <a:xfrm>
            <a:off x="1088995" y="6565507"/>
            <a:ext cx="2981154" cy="835651"/>
          </a:xfrm>
          <a:prstGeom prst="rect">
            <a:avLst/>
          </a:prstGeom>
        </p:spPr>
        <p:txBody>
          <a:bodyPr lIns="0" tIns="0" rIns="0" bIns="0" rtlCol="0" anchor="t">
            <a:spAutoFit/>
          </a:bodyPr>
          <a:lstStyle/>
          <a:p>
            <a:pPr algn="l">
              <a:lnSpc>
                <a:spcPts val="2236"/>
              </a:lnSpc>
            </a:pPr>
            <a:r>
              <a:rPr lang="en-US" sz="1597">
                <a:solidFill>
                  <a:srgbClr val="2D262A"/>
                </a:solidFill>
                <a:latin typeface="Montserrat Classic"/>
                <a:ea typeface="Montserrat Classic"/>
                <a:cs typeface="Montserrat Classic"/>
                <a:sym typeface="Montserrat Classic"/>
              </a:rPr>
              <a:t>Visit website: www.fresno.gov/cityattorney/fresno-wages</a:t>
            </a:r>
          </a:p>
        </p:txBody>
      </p:sp>
      <p:sp>
        <p:nvSpPr>
          <p:cNvPr id="15" name="TextBox 15"/>
          <p:cNvSpPr txBox="1"/>
          <p:nvPr/>
        </p:nvSpPr>
        <p:spPr>
          <a:xfrm>
            <a:off x="2367366" y="5747233"/>
            <a:ext cx="2580738"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Classic Bold"/>
                <a:ea typeface="Montserrat Classic Bold"/>
                <a:cs typeface="Montserrat Classic Bold"/>
                <a:sym typeface="Montserrat Classic Bold"/>
              </a:rPr>
              <a:t>Website</a:t>
            </a:r>
          </a:p>
        </p:txBody>
      </p:sp>
      <p:sp>
        <p:nvSpPr>
          <p:cNvPr id="16" name="TextBox 16"/>
          <p:cNvSpPr txBox="1"/>
          <p:nvPr/>
        </p:nvSpPr>
        <p:spPr>
          <a:xfrm>
            <a:off x="6400180" y="5747233"/>
            <a:ext cx="2580738" cy="727710"/>
          </a:xfrm>
          <a:prstGeom prst="rect">
            <a:avLst/>
          </a:prstGeom>
        </p:spPr>
        <p:txBody>
          <a:bodyPr lIns="0" tIns="0" rIns="0" bIns="0" rtlCol="0" anchor="t">
            <a:spAutoFit/>
          </a:bodyPr>
          <a:lstStyle/>
          <a:p>
            <a:pPr algn="l">
              <a:lnSpc>
                <a:spcPts val="2940"/>
              </a:lnSpc>
            </a:pPr>
            <a:r>
              <a:rPr lang="en-US" sz="2100" b="1">
                <a:solidFill>
                  <a:srgbClr val="1211CA"/>
                </a:solidFill>
                <a:latin typeface="Montserrat Classic Bold"/>
                <a:ea typeface="Montserrat Classic Bold"/>
                <a:cs typeface="Montserrat Classic Bold"/>
                <a:sym typeface="Montserrat Classic Bold"/>
              </a:rPr>
              <a:t>Fill out Complaint Form</a:t>
            </a:r>
          </a:p>
        </p:txBody>
      </p:sp>
      <p:sp>
        <p:nvSpPr>
          <p:cNvPr id="17" name="TextBox 17"/>
          <p:cNvSpPr txBox="1"/>
          <p:nvPr/>
        </p:nvSpPr>
        <p:spPr>
          <a:xfrm>
            <a:off x="10319584" y="5747233"/>
            <a:ext cx="2580738"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Classic Bold"/>
                <a:ea typeface="Montserrat Classic Bold"/>
                <a:cs typeface="Montserrat Classic Bold"/>
                <a:sym typeface="Montserrat Classic Bold"/>
              </a:rPr>
              <a:t>Submit Evidence</a:t>
            </a:r>
          </a:p>
        </p:txBody>
      </p:sp>
      <p:sp>
        <p:nvSpPr>
          <p:cNvPr id="18" name="TextBox 18"/>
          <p:cNvSpPr txBox="1"/>
          <p:nvPr/>
        </p:nvSpPr>
        <p:spPr>
          <a:xfrm>
            <a:off x="13881841" y="5774511"/>
            <a:ext cx="2580738"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Classic Bold"/>
                <a:ea typeface="Montserrat Classic Bold"/>
                <a:cs typeface="Montserrat Classic Bold"/>
                <a:sym typeface="Montserrat Classic Bold"/>
              </a:rPr>
              <a:t>Investigation</a:t>
            </a:r>
          </a:p>
        </p:txBody>
      </p:sp>
      <p:sp>
        <p:nvSpPr>
          <p:cNvPr id="19" name="TextBox 19"/>
          <p:cNvSpPr txBox="1"/>
          <p:nvPr/>
        </p:nvSpPr>
        <p:spPr>
          <a:xfrm>
            <a:off x="5004364" y="6663365"/>
            <a:ext cx="3919404" cy="356235"/>
          </a:xfrm>
          <a:prstGeom prst="rect">
            <a:avLst/>
          </a:prstGeom>
        </p:spPr>
        <p:txBody>
          <a:bodyPr lIns="0" tIns="0" rIns="0" bIns="0" rtlCol="0" anchor="t">
            <a:spAutoFit/>
          </a:bodyPr>
          <a:lstStyle/>
          <a:p>
            <a:pPr algn="l">
              <a:lnSpc>
                <a:spcPts val="2940"/>
              </a:lnSpc>
            </a:pPr>
            <a:r>
              <a:rPr lang="en-US" sz="2100">
                <a:solidFill>
                  <a:srgbClr val="2D262A"/>
                </a:solidFill>
                <a:latin typeface="Montserrat Classic"/>
                <a:ea typeface="Montserrat Classic"/>
                <a:cs typeface="Montserrat Classic"/>
                <a:sym typeface="Montserrat Classic"/>
              </a:rPr>
              <a:t>Fill out the complaint form</a:t>
            </a:r>
          </a:p>
        </p:txBody>
      </p:sp>
      <p:sp>
        <p:nvSpPr>
          <p:cNvPr id="20" name="TextBox 20"/>
          <p:cNvSpPr txBox="1"/>
          <p:nvPr/>
        </p:nvSpPr>
        <p:spPr>
          <a:xfrm>
            <a:off x="8980918" y="6555982"/>
            <a:ext cx="3919404" cy="2956560"/>
          </a:xfrm>
          <a:prstGeom prst="rect">
            <a:avLst/>
          </a:prstGeom>
        </p:spPr>
        <p:txBody>
          <a:bodyPr lIns="0" tIns="0" rIns="0" bIns="0" rtlCol="0" anchor="t">
            <a:spAutoFit/>
          </a:bodyPr>
          <a:lstStyle/>
          <a:p>
            <a:pPr algn="l">
              <a:lnSpc>
                <a:spcPts val="2940"/>
              </a:lnSpc>
            </a:pPr>
            <a:r>
              <a:rPr lang="en-US" sz="2100">
                <a:solidFill>
                  <a:srgbClr val="2D262A"/>
                </a:solidFill>
                <a:latin typeface="Montserrat Classic"/>
                <a:ea typeface="Montserrat Classic"/>
                <a:cs typeface="Montserrat Classic"/>
                <a:sym typeface="Montserrat Classic"/>
              </a:rPr>
              <a:t>Gather and submit all evidence you may have as part of your complaint, upload any evidence to support your claim such as a log of hours worked, witnesses, manager information, etc.</a:t>
            </a:r>
          </a:p>
        </p:txBody>
      </p:sp>
      <p:sp>
        <p:nvSpPr>
          <p:cNvPr id="21" name="TextBox 21"/>
          <p:cNvSpPr txBox="1"/>
          <p:nvPr/>
        </p:nvSpPr>
        <p:spPr>
          <a:xfrm>
            <a:off x="12957472" y="6555982"/>
            <a:ext cx="3919404" cy="1099185"/>
          </a:xfrm>
          <a:prstGeom prst="rect">
            <a:avLst/>
          </a:prstGeom>
        </p:spPr>
        <p:txBody>
          <a:bodyPr lIns="0" tIns="0" rIns="0" bIns="0" rtlCol="0" anchor="t">
            <a:spAutoFit/>
          </a:bodyPr>
          <a:lstStyle/>
          <a:p>
            <a:pPr algn="l">
              <a:lnSpc>
                <a:spcPts val="2940"/>
              </a:lnSpc>
            </a:pPr>
            <a:r>
              <a:rPr lang="en-US" sz="2100">
                <a:solidFill>
                  <a:srgbClr val="2D262A"/>
                </a:solidFill>
                <a:latin typeface="Montserrat Classic"/>
                <a:ea typeface="Montserrat Classic"/>
                <a:cs typeface="Montserrat Classic"/>
                <a:sym typeface="Montserrat Classic"/>
              </a:rPr>
              <a:t>CAO office will investigate your complaint and respond within 45 days</a:t>
            </a:r>
          </a:p>
        </p:txBody>
      </p:sp>
      <p:sp>
        <p:nvSpPr>
          <p:cNvPr id="22" name="TextBox 22"/>
          <p:cNvSpPr txBox="1"/>
          <p:nvPr/>
        </p:nvSpPr>
        <p:spPr>
          <a:xfrm>
            <a:off x="13997635" y="808709"/>
            <a:ext cx="3489971" cy="1899285"/>
          </a:xfrm>
          <a:prstGeom prst="rect">
            <a:avLst/>
          </a:prstGeom>
        </p:spPr>
        <p:txBody>
          <a:bodyPr lIns="0" tIns="0" rIns="0" bIns="0" rtlCol="0" anchor="t">
            <a:spAutoFit/>
          </a:bodyPr>
          <a:lstStyle/>
          <a:p>
            <a:pPr algn="ctr">
              <a:lnSpc>
                <a:spcPts val="5040"/>
              </a:lnSpc>
            </a:pPr>
            <a:r>
              <a:rPr lang="en-US" sz="3600" b="1">
                <a:solidFill>
                  <a:srgbClr val="101010"/>
                </a:solidFill>
                <a:latin typeface="Montserrat Classic Bold"/>
                <a:ea typeface="Montserrat Classic Bold"/>
                <a:cs typeface="Montserrat Classic Bold"/>
                <a:sym typeface="Montserrat Classic Bold"/>
              </a:rPr>
              <a:t>Wage Protection Program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801</Words>
  <Application>Microsoft Macintosh PowerPoint</Application>
  <PresentationFormat>Custom</PresentationFormat>
  <Paragraphs>83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 Classic</vt:lpstr>
      <vt:lpstr>Montserrat Ultra-Bold</vt:lpstr>
      <vt:lpstr>Montserrat Heavy</vt:lpstr>
      <vt:lpstr>Arial</vt:lpstr>
      <vt:lpstr>Montserrat Classic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Webpage Wage Theft Protection Program Presentation</dc:title>
  <cp:lastModifiedBy>Aida Macedo</cp:lastModifiedBy>
  <cp:revision>1</cp:revision>
  <dcterms:created xsi:type="dcterms:W3CDTF">2006-08-16T00:00:00Z</dcterms:created>
  <dcterms:modified xsi:type="dcterms:W3CDTF">2024-10-31T20:41:09Z</dcterms:modified>
  <dc:identifier>DAGVLBeU0UY</dc:identifier>
</cp:coreProperties>
</file>