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57" r:id="rId3"/>
    <p:sldId id="264" r:id="rId4"/>
    <p:sldId id="260" r:id="rId5"/>
    <p:sldId id="262" r:id="rId6"/>
    <p:sldId id="259" r:id="rId7"/>
    <p:sldId id="258" r:id="rId8"/>
    <p:sldId id="263" r:id="rId9"/>
    <p:sldId id="261" r:id="rId10"/>
    <p:sldId id="270" r:id="rId11"/>
    <p:sldId id="267" r:id="rId12"/>
    <p:sldId id="27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42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9B79E-A539-4F42-878A-D293EEC96C7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82F38-9B44-4E7C-A6B2-9E53C0AC3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6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82F38-9B44-4E7C-A6B2-9E53C0AC39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41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82F38-9B44-4E7C-A6B2-9E53C0AC39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84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2183B52-2E83-447F-A494-86B7C545250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5FAEC52-EE37-4A82-8FBA-22EA6AB1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85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3B52-2E83-447F-A494-86B7C545250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EC52-EE37-4A82-8FBA-22EA6AB1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2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2183B52-2E83-447F-A494-86B7C545250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5FAEC52-EE37-4A82-8FBA-22EA6AB1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1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3B52-2E83-447F-A494-86B7C545250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F5FAEC52-EE37-4A82-8FBA-22EA6AB1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1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2183B52-2E83-447F-A494-86B7C545250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5FAEC52-EE37-4A82-8FBA-22EA6AB1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1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3B52-2E83-447F-A494-86B7C545250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EC52-EE37-4A82-8FBA-22EA6AB1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0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3B52-2E83-447F-A494-86B7C545250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EC52-EE37-4A82-8FBA-22EA6AB1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2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3B52-2E83-447F-A494-86B7C545250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EC52-EE37-4A82-8FBA-22EA6AB1DCB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1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3B52-2E83-447F-A494-86B7C545250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EC52-EE37-4A82-8FBA-22EA6AB1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0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2183B52-2E83-447F-A494-86B7C545250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5FAEC52-EE37-4A82-8FBA-22EA6AB1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5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3B52-2E83-447F-A494-86B7C545250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EC52-EE37-4A82-8FBA-22EA6AB1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35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2183B52-2E83-447F-A494-86B7C545250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5FAEC52-EE37-4A82-8FBA-22EA6AB1DCB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500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sno.gov/darm/parking/#tab-0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frame.publicstuff.com/#/?client_id=806&amp;request_type_id=101321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sno.gov/darm/building-safety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municode.com/ca/fresno/codes/code_of_ordinance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sno.gov/darm/housing-community-development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sno.gov/darm/historic-preservation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EE114-6822-01E7-527D-1A7CA57583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Planning and Development DEPARTMENT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309E8-8C8F-DE62-574C-6CBB12D8D6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CITY OF FRESNO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3DCA1CA-F1D6-9B78-8067-2855C79C6769}"/>
              </a:ext>
            </a:extLst>
          </p:cNvPr>
          <p:cNvSpPr txBox="1">
            <a:spLocks/>
          </p:cNvSpPr>
          <p:nvPr/>
        </p:nvSpPr>
        <p:spPr>
          <a:xfrm>
            <a:off x="599225" y="3241911"/>
            <a:ext cx="10993549" cy="147501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DEPARTAMENTO DE PLANIFICACIÓN Y DESARROLLO</a:t>
            </a:r>
          </a:p>
          <a:p>
            <a:endParaRPr lang="en-US" sz="1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CITY OF FRESNO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76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54906-0612-8F98-C553-E7C629FE8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Parking DIVISION / DIVISIÓN DE ESTACIONAMIENTO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0E184-76CC-E194-20B5-3546FD319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950097"/>
            <a:ext cx="9746148" cy="4272098"/>
          </a:xfrm>
        </p:spPr>
        <p:txBody>
          <a:bodyPr>
            <a:noAutofit/>
          </a:bodyPr>
          <a:lstStyle/>
          <a:p>
            <a:r>
              <a:rPr lang="en-US" dirty="0"/>
              <a:t>Maintains service for 6200 parking spaces across the city.</a:t>
            </a:r>
          </a:p>
          <a:p>
            <a:r>
              <a:rPr lang="en-US" dirty="0"/>
              <a:t>Parking Patrol officers respond to </a:t>
            </a:r>
            <a:r>
              <a:rPr lang="en-US" dirty="0" err="1"/>
              <a:t>Fresgo</a:t>
            </a:r>
            <a:r>
              <a:rPr lang="en-US" dirty="0"/>
              <a:t> requests such as</a:t>
            </a:r>
          </a:p>
          <a:p>
            <a:pPr lvl="1"/>
            <a:r>
              <a:rPr lang="en-US" sz="1800" dirty="0"/>
              <a:t>Abandoned vehicles</a:t>
            </a:r>
          </a:p>
          <a:p>
            <a:pPr lvl="1"/>
            <a:r>
              <a:rPr lang="en-US" sz="1800" dirty="0"/>
              <a:t>Blocked sidewalks, roadways, and alleys.</a:t>
            </a:r>
          </a:p>
          <a:p>
            <a:r>
              <a:rPr lang="en-US" dirty="0"/>
              <a:t>Maintains digital parking meters across Downtown</a:t>
            </a:r>
          </a:p>
          <a:p>
            <a:endParaRPr lang="en-US" i="1" dirty="0"/>
          </a:p>
          <a:p>
            <a:r>
              <a:rPr lang="en-US" i="1" dirty="0" err="1"/>
              <a:t>Mantiene</a:t>
            </a:r>
            <a:r>
              <a:rPr lang="en-US" i="1" dirty="0"/>
              <a:t> </a:t>
            </a:r>
            <a:r>
              <a:rPr lang="en-US" i="1" dirty="0" err="1"/>
              <a:t>servicio</a:t>
            </a:r>
            <a:r>
              <a:rPr lang="en-US" i="1" dirty="0"/>
              <a:t> para 6200 </a:t>
            </a:r>
            <a:r>
              <a:rPr lang="en-US" i="1" dirty="0" err="1"/>
              <a:t>espacios</a:t>
            </a:r>
            <a:r>
              <a:rPr lang="en-US" i="1" dirty="0"/>
              <a:t> de </a:t>
            </a:r>
            <a:r>
              <a:rPr lang="en-US" i="1" dirty="0" err="1"/>
              <a:t>estacionamiento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 </a:t>
            </a:r>
            <a:r>
              <a:rPr lang="en-US" i="1" dirty="0" err="1"/>
              <a:t>toda</a:t>
            </a:r>
            <a:r>
              <a:rPr lang="en-US" i="1" dirty="0"/>
              <a:t> la ciudad.</a:t>
            </a:r>
          </a:p>
          <a:p>
            <a:r>
              <a:rPr lang="en-US" i="1" dirty="0" err="1"/>
              <a:t>Oficiales</a:t>
            </a:r>
            <a:r>
              <a:rPr lang="en-US" i="1" dirty="0"/>
              <a:t> de la </a:t>
            </a:r>
            <a:r>
              <a:rPr lang="en-US" i="1" dirty="0" err="1"/>
              <a:t>Patrulla</a:t>
            </a:r>
            <a:r>
              <a:rPr lang="en-US" i="1" dirty="0"/>
              <a:t> de </a:t>
            </a:r>
            <a:r>
              <a:rPr lang="en-US" i="1" dirty="0" err="1"/>
              <a:t>Estacionamiento</a:t>
            </a:r>
            <a:r>
              <a:rPr lang="en-US" i="1" dirty="0"/>
              <a:t> </a:t>
            </a:r>
            <a:r>
              <a:rPr lang="en-US" i="1" dirty="0" err="1"/>
              <a:t>respoden</a:t>
            </a:r>
            <a:r>
              <a:rPr lang="en-US" i="1" dirty="0"/>
              <a:t> a solicitudes de </a:t>
            </a:r>
            <a:r>
              <a:rPr lang="en-US" i="1" dirty="0" err="1"/>
              <a:t>FresGO</a:t>
            </a:r>
            <a:r>
              <a:rPr lang="en-US" i="1" dirty="0"/>
              <a:t> tales </a:t>
            </a:r>
            <a:r>
              <a:rPr lang="en-US" i="1" dirty="0" err="1"/>
              <a:t>como</a:t>
            </a:r>
            <a:endParaRPr lang="en-US" i="1" dirty="0"/>
          </a:p>
          <a:p>
            <a:pPr lvl="1"/>
            <a:r>
              <a:rPr lang="en-US" sz="1800" i="1" dirty="0" err="1"/>
              <a:t>Vehículos</a:t>
            </a:r>
            <a:r>
              <a:rPr lang="en-US" sz="1800" i="1" dirty="0"/>
              <a:t> </a:t>
            </a:r>
            <a:r>
              <a:rPr lang="en-US" sz="1800" i="1" dirty="0" err="1"/>
              <a:t>abandonados</a:t>
            </a:r>
            <a:endParaRPr lang="en-US" sz="1800" i="1" dirty="0"/>
          </a:p>
          <a:p>
            <a:pPr lvl="1"/>
            <a:r>
              <a:rPr lang="en-US" sz="1800" i="1" dirty="0" err="1"/>
              <a:t>Banquetas</a:t>
            </a:r>
            <a:r>
              <a:rPr lang="en-US" sz="1800" i="1" dirty="0"/>
              <a:t>, </a:t>
            </a:r>
            <a:r>
              <a:rPr lang="en-US" sz="1800" i="1" dirty="0" err="1"/>
              <a:t>carriles</a:t>
            </a:r>
            <a:r>
              <a:rPr lang="en-US" sz="1800" i="1" dirty="0"/>
              <a:t> y </a:t>
            </a:r>
            <a:r>
              <a:rPr lang="en-US" sz="1800" i="1" dirty="0" err="1"/>
              <a:t>callejones</a:t>
            </a:r>
            <a:r>
              <a:rPr lang="en-US" sz="1800" i="1" dirty="0"/>
              <a:t> </a:t>
            </a:r>
            <a:r>
              <a:rPr lang="en-US" sz="1800" i="1" dirty="0" err="1"/>
              <a:t>bloqueados</a:t>
            </a:r>
            <a:endParaRPr lang="en-US" sz="1800" i="1" dirty="0"/>
          </a:p>
          <a:p>
            <a:r>
              <a:rPr lang="es-ES" i="1" dirty="0">
                <a:effectLst/>
                <a:latin typeface="Segoe UI Web (West European)"/>
              </a:rPr>
              <a:t>Mantiene parquímetros digitales en todo el centro de la ciudad</a:t>
            </a:r>
          </a:p>
        </p:txBody>
      </p:sp>
      <p:pic>
        <p:nvPicPr>
          <p:cNvPr id="1026" name="Picture 2" descr="New Options Available">
            <a:extLst>
              <a:ext uri="{FF2B5EF4-FFF2-40B4-BE49-F238E27FC236}">
                <a16:creationId xmlns:a16="http://schemas.microsoft.com/office/drawing/2014/main" id="{F00CFA91-6933-0CDA-077D-5A52CE042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102" y="2186345"/>
            <a:ext cx="2352478" cy="356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913612-A17B-03C3-54EB-F5072053FD42}"/>
              </a:ext>
            </a:extLst>
          </p:cNvPr>
          <p:cNvSpPr txBox="1"/>
          <p:nvPr/>
        </p:nvSpPr>
        <p:spPr>
          <a:xfrm>
            <a:off x="0" y="6222195"/>
            <a:ext cx="12192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Learn more and appeal citations at: </a:t>
            </a:r>
            <a:r>
              <a:rPr lang="en-US" sz="1600" dirty="0">
                <a:solidFill>
                  <a:schemeClr val="accent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https://www.fresno.gov/darm/parking/#tab-01</a:t>
            </a:r>
            <a:endParaRPr lang="en-US" sz="1600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s-ES" sz="1600" i="1" dirty="0">
                <a:effectLst/>
                <a:latin typeface="Segoe UI Web (West European)"/>
              </a:rPr>
              <a:t>Obtenga más información y apele infracciones en</a:t>
            </a:r>
            <a:r>
              <a:rPr lang="en-US" sz="1600" i="1" dirty="0"/>
              <a:t>: </a:t>
            </a:r>
            <a:r>
              <a:rPr lang="en-US" sz="1600" i="1" dirty="0">
                <a:solidFill>
                  <a:schemeClr val="accent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https://www.fresno.gov/darm/parking/#tab-01</a:t>
            </a:r>
            <a:endParaRPr lang="en-US" sz="1600" i="1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600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9760050-CBB0-9C8A-5035-8F3D719B642E}"/>
              </a:ext>
            </a:extLst>
          </p:cNvPr>
          <p:cNvCxnSpPr>
            <a:cxnSpLocks/>
          </p:cNvCxnSpPr>
          <p:nvPr/>
        </p:nvCxnSpPr>
        <p:spPr>
          <a:xfrm>
            <a:off x="652911" y="4107280"/>
            <a:ext cx="6738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670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54906-0612-8F98-C553-E7C629FE8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#</a:t>
            </a:r>
            <a:r>
              <a:rPr lang="en-US" sz="2000" dirty="0"/>
              <a:t>s</a:t>
            </a:r>
            <a:r>
              <a:rPr lang="en-US" dirty="0"/>
              <a:t> / </a:t>
            </a:r>
            <a:r>
              <a:rPr lang="en-US" i="1" dirty="0"/>
              <a:t>N</a:t>
            </a:r>
            <a:r>
              <a:rPr lang="en-US" i="1" baseline="30000" dirty="0"/>
              <a:t>os</a:t>
            </a:r>
            <a:r>
              <a:rPr lang="en-US" i="1" dirty="0"/>
              <a:t> de </a:t>
            </a:r>
            <a:r>
              <a:rPr lang="en-US" i="1" dirty="0" err="1"/>
              <a:t>contacto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0E184-76CC-E194-20B5-3546FD319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167186"/>
            <a:ext cx="11126714" cy="4784502"/>
          </a:xfrm>
        </p:spPr>
        <p:txBody>
          <a:bodyPr numCol="2">
            <a:noAutofit/>
          </a:bodyPr>
          <a:lstStyle/>
          <a:p>
            <a:r>
              <a:rPr lang="en-US" b="1" dirty="0"/>
              <a:t>Development Services/ </a:t>
            </a:r>
            <a:r>
              <a:rPr lang="en-US" b="1" i="1" dirty="0" err="1"/>
              <a:t>Servicios</a:t>
            </a:r>
            <a:r>
              <a:rPr lang="en-US" b="1" i="1" dirty="0"/>
              <a:t> de Desarrollo</a:t>
            </a:r>
            <a:r>
              <a:rPr lang="en-US" b="1" dirty="0"/>
              <a:t>: </a:t>
            </a:r>
          </a:p>
          <a:p>
            <a:pPr lvl="1"/>
            <a:r>
              <a:rPr lang="en-US" sz="1800" b="1" dirty="0"/>
              <a:t>(559)-621-8277</a:t>
            </a:r>
          </a:p>
          <a:p>
            <a:pPr marL="324000" lvl="1" indent="0">
              <a:buNone/>
            </a:pPr>
            <a:endParaRPr lang="en-US" sz="1800" b="1" dirty="0"/>
          </a:p>
          <a:p>
            <a:r>
              <a:rPr lang="en-US" dirty="0"/>
              <a:t>Housing &amp; Community Development / </a:t>
            </a:r>
            <a:r>
              <a:rPr lang="en-US" i="1" dirty="0"/>
              <a:t>Vivienda y Desarrollo </a:t>
            </a:r>
            <a:r>
              <a:rPr lang="en-US" i="1" dirty="0" err="1"/>
              <a:t>Comunitario</a:t>
            </a:r>
            <a:r>
              <a:rPr lang="en-US" dirty="0"/>
              <a:t>: </a:t>
            </a:r>
          </a:p>
          <a:p>
            <a:pPr lvl="1"/>
            <a:r>
              <a:rPr lang="en-US" sz="1800" dirty="0"/>
              <a:t>(559)-621-8300</a:t>
            </a:r>
          </a:p>
          <a:p>
            <a:pPr marL="324000" lvl="1" indent="0">
              <a:buNone/>
            </a:pPr>
            <a:endParaRPr lang="en-US" sz="1800" dirty="0"/>
          </a:p>
          <a:p>
            <a:r>
              <a:rPr lang="en-US" dirty="0"/>
              <a:t>Building &amp; Safety / </a:t>
            </a:r>
            <a:r>
              <a:rPr lang="en-US" i="1" dirty="0" err="1"/>
              <a:t>Construcción</a:t>
            </a:r>
            <a:r>
              <a:rPr lang="en-US" i="1" dirty="0"/>
              <a:t> y </a:t>
            </a:r>
            <a:r>
              <a:rPr lang="en-US" i="1" dirty="0" err="1"/>
              <a:t>Seguridad</a:t>
            </a:r>
            <a:r>
              <a:rPr lang="en-US" dirty="0"/>
              <a:t>: </a:t>
            </a:r>
          </a:p>
          <a:p>
            <a:pPr lvl="1"/>
            <a:r>
              <a:rPr lang="en-US" sz="1800" dirty="0"/>
              <a:t>(559)-621-8084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1371600" indent="-457200"/>
            <a:r>
              <a:rPr lang="en-US" dirty="0"/>
              <a:t>Historic Preservation / </a:t>
            </a:r>
            <a:r>
              <a:rPr lang="en-US" i="1" dirty="0" err="1"/>
              <a:t>Preservación</a:t>
            </a:r>
            <a:r>
              <a:rPr lang="en-US" i="1" dirty="0"/>
              <a:t> </a:t>
            </a:r>
            <a:r>
              <a:rPr lang="en-US" i="1" dirty="0" err="1"/>
              <a:t>Histórica</a:t>
            </a:r>
            <a:r>
              <a:rPr lang="en-US" dirty="0"/>
              <a:t>: </a:t>
            </a:r>
          </a:p>
          <a:p>
            <a:pPr marL="1641600" lvl="2" indent="-457200"/>
            <a:r>
              <a:rPr lang="en-US" sz="1800" dirty="0"/>
              <a:t>(559)-621-8071</a:t>
            </a:r>
            <a:r>
              <a:rPr lang="en-US" sz="1800" dirty="0">
                <a:solidFill>
                  <a:srgbClr val="FF0000"/>
                </a:solidFill>
              </a:rPr>
              <a:t>*</a:t>
            </a:r>
          </a:p>
          <a:p>
            <a:pPr marL="1184400" lvl="2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1371600" indent="-457200"/>
            <a:r>
              <a:rPr lang="en-US" dirty="0"/>
              <a:t>Parking / </a:t>
            </a:r>
            <a:r>
              <a:rPr lang="en-US" i="1" dirty="0" err="1"/>
              <a:t>Estacionamiento</a:t>
            </a:r>
            <a:r>
              <a:rPr lang="en-US" dirty="0"/>
              <a:t>:</a:t>
            </a:r>
          </a:p>
          <a:p>
            <a:pPr marL="1641600" lvl="2" indent="-457200"/>
            <a:r>
              <a:rPr lang="en-US" sz="1800" dirty="0"/>
              <a:t>(559)-621-7275</a:t>
            </a:r>
          </a:p>
          <a:p>
            <a:pPr marL="1184400" lvl="2" indent="0">
              <a:buNone/>
            </a:pPr>
            <a:endParaRPr lang="en-US" sz="1800" dirty="0"/>
          </a:p>
          <a:p>
            <a:pPr marL="1371600" indent="-457200"/>
            <a:r>
              <a:rPr lang="en-US" dirty="0"/>
              <a:t>Administration / </a:t>
            </a:r>
            <a:r>
              <a:rPr lang="en-US" i="1" dirty="0" err="1"/>
              <a:t>Administración</a:t>
            </a:r>
            <a:r>
              <a:rPr lang="en-US" dirty="0"/>
              <a:t>: </a:t>
            </a:r>
          </a:p>
          <a:p>
            <a:pPr marL="1641600" lvl="2" indent="-457200"/>
            <a:r>
              <a:rPr lang="en-US" sz="1800" dirty="0"/>
              <a:t>(559)-621-8439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36DC59-2C68-C397-05C6-CC510B990B96}"/>
              </a:ext>
            </a:extLst>
          </p:cNvPr>
          <p:cNvSpPr txBox="1">
            <a:spLocks/>
          </p:cNvSpPr>
          <p:nvPr/>
        </p:nvSpPr>
        <p:spPr>
          <a:xfrm>
            <a:off x="3584608" y="6288013"/>
            <a:ext cx="5119883" cy="569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i="1" dirty="0">
                <a:solidFill>
                  <a:srgbClr val="FF0000"/>
                </a:solidFill>
              </a:rPr>
              <a:t>*</a:t>
            </a:r>
            <a:r>
              <a:rPr lang="en-US" sz="1800" i="1" dirty="0"/>
              <a:t>Subject to change / </a:t>
            </a:r>
            <a:r>
              <a:rPr lang="en-US" sz="1800" i="1" dirty="0" err="1"/>
              <a:t>Sujeto</a:t>
            </a:r>
            <a:r>
              <a:rPr lang="en-US" sz="1800" i="1" dirty="0"/>
              <a:t> a </a:t>
            </a:r>
            <a:r>
              <a:rPr lang="en-US" sz="1800" i="1" dirty="0" err="1"/>
              <a:t>cambio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129009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54906-0612-8F98-C553-E7C629FE8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#</a:t>
            </a:r>
            <a:r>
              <a:rPr lang="en-US" sz="2000" dirty="0"/>
              <a:t>s</a:t>
            </a:r>
            <a:r>
              <a:rPr lang="en-US" dirty="0"/>
              <a:t> / </a:t>
            </a:r>
            <a:r>
              <a:rPr lang="en-US" i="1" dirty="0"/>
              <a:t>N</a:t>
            </a:r>
            <a:r>
              <a:rPr lang="en-US" i="1" baseline="30000" dirty="0"/>
              <a:t>os</a:t>
            </a:r>
            <a:r>
              <a:rPr lang="en-US" i="1" dirty="0"/>
              <a:t> de </a:t>
            </a:r>
            <a:r>
              <a:rPr lang="en-US" i="1" dirty="0" err="1"/>
              <a:t>contacto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0E184-76CC-E194-20B5-3546FD319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162" y="1925349"/>
            <a:ext cx="5422390" cy="36330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FresGO</a:t>
            </a:r>
            <a:r>
              <a:rPr lang="en-US" sz="2400" dirty="0"/>
              <a:t> is not a division within Planning, but it sends relevant requests directly to the different divisions</a:t>
            </a:r>
          </a:p>
          <a:p>
            <a:r>
              <a:rPr lang="en-US" sz="2400" dirty="0" err="1"/>
              <a:t>FresGO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Available on iPhones, Android, and </a:t>
            </a:r>
            <a:r>
              <a:rPr lang="en-US" sz="2000" dirty="0">
                <a:solidFill>
                  <a:schemeClr val="accent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Call 311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City of Fresno | Fresno 311">
            <a:extLst>
              <a:ext uri="{FF2B5EF4-FFF2-40B4-BE49-F238E27FC236}">
                <a16:creationId xmlns:a16="http://schemas.microsoft.com/office/drawing/2014/main" id="{216C19DC-E423-4A24-196F-992392FEB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400" y="653046"/>
            <a:ext cx="1141555" cy="114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415648-05FD-AB54-AA43-61147DDDCA8B}"/>
              </a:ext>
            </a:extLst>
          </p:cNvPr>
          <p:cNvSpPr txBox="1">
            <a:spLocks/>
          </p:cNvSpPr>
          <p:nvPr/>
        </p:nvSpPr>
        <p:spPr>
          <a:xfrm>
            <a:off x="6460804" y="1857549"/>
            <a:ext cx="5422390" cy="3768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endParaRPr lang="en-US" sz="2400" b="1" i="1" dirty="0"/>
          </a:p>
          <a:p>
            <a:r>
              <a:rPr lang="en-US" sz="2400" i="1" dirty="0" err="1"/>
              <a:t>FresGO</a:t>
            </a:r>
            <a:r>
              <a:rPr lang="en-US" sz="2400" i="1" dirty="0"/>
              <a:t> no es </a:t>
            </a:r>
            <a:r>
              <a:rPr lang="en-US" sz="2400" i="1" dirty="0" err="1"/>
              <a:t>una</a:t>
            </a:r>
            <a:r>
              <a:rPr lang="en-US" sz="2400" i="1" dirty="0"/>
              <a:t> </a:t>
            </a:r>
            <a:r>
              <a:rPr lang="en-US" sz="2400" i="1" dirty="0" err="1"/>
              <a:t>división</a:t>
            </a:r>
            <a:r>
              <a:rPr lang="en-US" sz="2400" i="1" dirty="0"/>
              <a:t> </a:t>
            </a:r>
            <a:r>
              <a:rPr lang="en-US" sz="2400" i="1" dirty="0" err="1"/>
              <a:t>en</a:t>
            </a:r>
            <a:r>
              <a:rPr lang="en-US" sz="2400" i="1" dirty="0"/>
              <a:t> </a:t>
            </a:r>
            <a:r>
              <a:rPr lang="en-US" sz="2400" i="1" dirty="0" err="1"/>
              <a:t>el</a:t>
            </a:r>
            <a:r>
              <a:rPr lang="en-US" sz="2400" i="1" dirty="0"/>
              <a:t> </a:t>
            </a:r>
            <a:r>
              <a:rPr lang="en-US" sz="2400" i="1" dirty="0" err="1"/>
              <a:t>departamento</a:t>
            </a:r>
            <a:r>
              <a:rPr lang="en-US" sz="2400" i="1" dirty="0"/>
              <a:t> </a:t>
            </a:r>
            <a:r>
              <a:rPr lang="en-US" sz="2400" i="1" dirty="0" err="1"/>
              <a:t>pero</a:t>
            </a:r>
            <a:r>
              <a:rPr lang="en-US" sz="2400" i="1" dirty="0"/>
              <a:t> </a:t>
            </a:r>
            <a:r>
              <a:rPr lang="en-US" sz="2400" i="1" dirty="0" err="1"/>
              <a:t>recibe</a:t>
            </a:r>
            <a:r>
              <a:rPr lang="en-US" sz="2400" i="1" dirty="0"/>
              <a:t> solicitudes que se </a:t>
            </a:r>
            <a:r>
              <a:rPr lang="en-US" sz="2400" i="1" dirty="0" err="1"/>
              <a:t>dirigen</a:t>
            </a:r>
            <a:r>
              <a:rPr lang="en-US" sz="2400" i="1" dirty="0"/>
              <a:t> a las </a:t>
            </a:r>
            <a:r>
              <a:rPr lang="en-US" sz="2400" i="1" dirty="0" err="1"/>
              <a:t>diferentes</a:t>
            </a:r>
            <a:r>
              <a:rPr lang="en-US" sz="2400" i="1" dirty="0"/>
              <a:t> </a:t>
            </a:r>
            <a:r>
              <a:rPr lang="en-US" sz="2400" i="1" dirty="0" err="1"/>
              <a:t>divisiones</a:t>
            </a:r>
            <a:endParaRPr lang="en-US" sz="2400" i="1" dirty="0"/>
          </a:p>
          <a:p>
            <a:r>
              <a:rPr lang="en-US" sz="2400" i="1" dirty="0" err="1"/>
              <a:t>FresGO</a:t>
            </a:r>
            <a:r>
              <a:rPr lang="en-US" sz="2400" i="1" dirty="0"/>
              <a:t> </a:t>
            </a:r>
          </a:p>
          <a:p>
            <a:pPr lvl="1"/>
            <a:r>
              <a:rPr lang="en-US" sz="2000" i="1" dirty="0"/>
              <a:t>Disponible </a:t>
            </a:r>
            <a:r>
              <a:rPr lang="en-US" sz="2000" i="1" dirty="0" err="1"/>
              <a:t>en</a:t>
            </a:r>
            <a:r>
              <a:rPr lang="en-US" sz="2000" i="1" dirty="0"/>
              <a:t> iPhones, Android y </a:t>
            </a:r>
            <a:r>
              <a:rPr lang="en-US" sz="2000" i="1" u="sng" dirty="0" err="1">
                <a:solidFill>
                  <a:schemeClr val="accent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2000" i="1" u="sng" dirty="0" err="1">
                <a:solidFill>
                  <a:schemeClr val="accent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</a:t>
            </a:r>
            <a:r>
              <a:rPr lang="en-US" sz="2000" i="1" u="sng" dirty="0">
                <a:solidFill>
                  <a:schemeClr val="accent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i="1" u="sng" dirty="0" err="1">
                <a:solidFill>
                  <a:schemeClr val="accent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líne</a:t>
            </a:r>
            <a:r>
              <a:rPr lang="en-US" sz="2000" i="1" u="sng" dirty="0" err="1">
                <a:solidFill>
                  <a:schemeClr val="accent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2000" i="1" dirty="0"/>
              <a:t>.</a:t>
            </a:r>
          </a:p>
          <a:p>
            <a:pPr lvl="1"/>
            <a:r>
              <a:rPr lang="en-US" sz="2000" i="1" dirty="0" err="1"/>
              <a:t>Llame</a:t>
            </a:r>
            <a:r>
              <a:rPr lang="en-US" sz="2000" i="1" dirty="0"/>
              <a:t> al 311</a:t>
            </a:r>
          </a:p>
          <a:p>
            <a:endParaRPr lang="en-US" b="1" i="1" dirty="0"/>
          </a:p>
          <a:p>
            <a:endParaRPr lang="en-US" b="1" i="1" dirty="0"/>
          </a:p>
        </p:txBody>
      </p:sp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96465DD-9B8B-FFA4-836D-6F919E368D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88"/>
          <a:stretch/>
        </p:blipFill>
        <p:spPr>
          <a:xfrm>
            <a:off x="1153854" y="5168768"/>
            <a:ext cx="9588321" cy="140852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43222AA-BF03-3275-4319-BCD21A97D71A}"/>
              </a:ext>
            </a:extLst>
          </p:cNvPr>
          <p:cNvCxnSpPr/>
          <p:nvPr/>
        </p:nvCxnSpPr>
        <p:spPr>
          <a:xfrm flipH="1">
            <a:off x="2672366" y="4559121"/>
            <a:ext cx="135228" cy="50427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4F89E2-BCAE-38C9-984C-1B16B2EF4705}"/>
              </a:ext>
            </a:extLst>
          </p:cNvPr>
          <p:cNvCxnSpPr/>
          <p:nvPr/>
        </p:nvCxnSpPr>
        <p:spPr>
          <a:xfrm flipH="1">
            <a:off x="3483286" y="4559121"/>
            <a:ext cx="135228" cy="50427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25A7855-967D-29CD-33A5-3FD5CFB60DA6}"/>
              </a:ext>
            </a:extLst>
          </p:cNvPr>
          <p:cNvSpPr txBox="1"/>
          <p:nvPr/>
        </p:nvSpPr>
        <p:spPr>
          <a:xfrm>
            <a:off x="5336147" y="6532463"/>
            <a:ext cx="151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www.fresno.gov</a:t>
            </a:r>
          </a:p>
        </p:txBody>
      </p:sp>
    </p:spTree>
    <p:extLst>
      <p:ext uri="{BB962C8B-B14F-4D97-AF65-F5344CB8AC3E}">
        <p14:creationId xmlns:p14="http://schemas.microsoft.com/office/powerpoint/2010/main" val="4078755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54906-0612-8F98-C553-E7C629FE8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Divisions / </a:t>
            </a:r>
            <a:r>
              <a:rPr lang="en-US" dirty="0" err="1"/>
              <a:t>divisiones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0E184-76CC-E194-20B5-3546FD319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4387950"/>
          </a:xfrm>
        </p:spPr>
        <p:txBody>
          <a:bodyPr>
            <a:normAutofit/>
          </a:bodyPr>
          <a:lstStyle/>
          <a:p>
            <a:r>
              <a:rPr lang="en-US" sz="2000" dirty="0"/>
              <a:t>Administration / </a:t>
            </a:r>
            <a:r>
              <a:rPr lang="en-US" sz="2000" i="1" dirty="0" err="1"/>
              <a:t>Administración</a:t>
            </a:r>
            <a:endParaRPr lang="en-US" sz="2000" dirty="0"/>
          </a:p>
          <a:p>
            <a:r>
              <a:rPr lang="en-US" sz="2000" dirty="0"/>
              <a:t>Development Services / </a:t>
            </a:r>
            <a:r>
              <a:rPr lang="en-US" sz="2000" i="1" dirty="0" err="1"/>
              <a:t>Servicios</a:t>
            </a:r>
            <a:r>
              <a:rPr lang="en-US" sz="2000" i="1" dirty="0"/>
              <a:t> de Desarrollo</a:t>
            </a:r>
            <a:endParaRPr lang="en-US" sz="2000" dirty="0"/>
          </a:p>
          <a:p>
            <a:pPr lvl="1"/>
            <a:r>
              <a:rPr lang="en-US" sz="1800" dirty="0"/>
              <a:t>Building and Safety / </a:t>
            </a:r>
            <a:r>
              <a:rPr lang="en-US" sz="1800" i="1" dirty="0" err="1"/>
              <a:t>Construcción</a:t>
            </a:r>
            <a:r>
              <a:rPr lang="en-US" sz="1800" i="1" dirty="0"/>
              <a:t> y </a:t>
            </a:r>
            <a:r>
              <a:rPr lang="en-US" sz="1800" i="1" dirty="0" err="1"/>
              <a:t>Seguridad</a:t>
            </a:r>
            <a:endParaRPr lang="en-US" sz="1800" i="1" dirty="0"/>
          </a:p>
          <a:p>
            <a:pPr lvl="1"/>
            <a:r>
              <a:rPr lang="en-US" sz="1800" dirty="0"/>
              <a:t>Current Planning / </a:t>
            </a:r>
            <a:r>
              <a:rPr lang="en-US" sz="1800" i="1" dirty="0" err="1"/>
              <a:t>Planificación</a:t>
            </a:r>
            <a:r>
              <a:rPr lang="en-US" sz="1800" i="1" dirty="0"/>
              <a:t> </a:t>
            </a:r>
            <a:r>
              <a:rPr lang="en-US" sz="1800" i="1" dirty="0" err="1"/>
              <a:t>Presente</a:t>
            </a:r>
            <a:endParaRPr lang="en-US" sz="1800" i="1" dirty="0"/>
          </a:p>
          <a:p>
            <a:pPr lvl="1"/>
            <a:r>
              <a:rPr lang="en-US" sz="1800" dirty="0"/>
              <a:t>Long Range Planning / </a:t>
            </a:r>
            <a:r>
              <a:rPr lang="en-US" sz="1800" i="1" dirty="0" err="1"/>
              <a:t>Planificación</a:t>
            </a:r>
            <a:r>
              <a:rPr lang="en-US" sz="1800" i="1" dirty="0"/>
              <a:t> a Largo </a:t>
            </a:r>
            <a:r>
              <a:rPr lang="en-US" sz="1800" i="1" dirty="0" err="1"/>
              <a:t>Plazo</a:t>
            </a:r>
            <a:endParaRPr lang="en-US" sz="1800" dirty="0"/>
          </a:p>
          <a:p>
            <a:pPr lvl="1"/>
            <a:r>
              <a:rPr lang="en-US" sz="1800" dirty="0"/>
              <a:t>Historic Preservation / </a:t>
            </a:r>
            <a:r>
              <a:rPr lang="en-US" sz="1800" i="1" dirty="0" err="1"/>
              <a:t>Preservación</a:t>
            </a:r>
            <a:r>
              <a:rPr lang="en-US" sz="1800" i="1" dirty="0"/>
              <a:t> </a:t>
            </a:r>
            <a:r>
              <a:rPr lang="en-US" sz="1800" i="1" dirty="0" err="1"/>
              <a:t>Histórica</a:t>
            </a:r>
            <a:endParaRPr lang="en-US" sz="1800" dirty="0"/>
          </a:p>
          <a:p>
            <a:r>
              <a:rPr lang="en-US" sz="2000" dirty="0"/>
              <a:t>Community Investment / </a:t>
            </a:r>
            <a:r>
              <a:rPr lang="en-US" sz="2000" i="1" dirty="0" err="1"/>
              <a:t>Inversión</a:t>
            </a:r>
            <a:r>
              <a:rPr lang="en-US" sz="2000" i="1" dirty="0"/>
              <a:t> </a:t>
            </a:r>
            <a:r>
              <a:rPr lang="en-US" sz="2000" i="1" dirty="0" err="1"/>
              <a:t>Comunitaria</a:t>
            </a:r>
            <a:endParaRPr lang="en-US" sz="2000" dirty="0"/>
          </a:p>
          <a:p>
            <a:pPr lvl="1"/>
            <a:r>
              <a:rPr lang="en-US" sz="1800" dirty="0"/>
              <a:t>Housing &amp; Community Development / </a:t>
            </a:r>
            <a:r>
              <a:rPr lang="en-US" sz="1800" i="1" dirty="0"/>
              <a:t>Vivienda y Desarrollo </a:t>
            </a:r>
            <a:r>
              <a:rPr lang="en-US" sz="1800" i="1" dirty="0" err="1"/>
              <a:t>Comunitario</a:t>
            </a:r>
            <a:endParaRPr lang="en-US" sz="1800" dirty="0"/>
          </a:p>
          <a:p>
            <a:r>
              <a:rPr lang="en-US" sz="2000" dirty="0"/>
              <a:t>Parking / </a:t>
            </a:r>
            <a:r>
              <a:rPr lang="en-US" sz="2000" i="1" dirty="0" err="1"/>
              <a:t>Estacionamiento</a:t>
            </a:r>
            <a:endParaRPr lang="en-US" sz="2000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EB7444-D417-3C61-A825-2D1548345A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98" t="11520" r="12150" b="13817"/>
          <a:stretch/>
        </p:blipFill>
        <p:spPr>
          <a:xfrm>
            <a:off x="6694354" y="2049885"/>
            <a:ext cx="4672893" cy="449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94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926A64B-3BCB-44CC-892E-C791C324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54906-0612-8F98-C553-E7C629FE8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Administration / </a:t>
            </a:r>
            <a:r>
              <a:rPr lang="en-US" i="1" dirty="0" err="1"/>
              <a:t>ADMINISTRACIóN</a:t>
            </a:r>
            <a:endParaRPr lang="en-US" i="1" dirty="0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F9E22090-20B0-4E64-847E-6DE402F7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dmin Icon Images – Browse 37,216 Stock Photos, Vectors, and Video | Adobe  Stock">
            <a:extLst>
              <a:ext uri="{FF2B5EF4-FFF2-40B4-BE49-F238E27FC236}">
                <a16:creationId xmlns:a16="http://schemas.microsoft.com/office/drawing/2014/main" id="{901548A5-CA8D-6A09-EBAF-6741B280B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225" y="2533078"/>
            <a:ext cx="330517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0E184-76CC-E194-20B5-3546FD319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05325" y="2180496"/>
            <a:ext cx="7105481" cy="40456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Leads and shares resources across the department</a:t>
            </a:r>
          </a:p>
          <a:p>
            <a:r>
              <a:rPr lang="en-US" dirty="0"/>
              <a:t>Implements the administration’s vision</a:t>
            </a:r>
          </a:p>
          <a:p>
            <a:r>
              <a:rPr lang="en-US" dirty="0"/>
              <a:t>Manages personnel</a:t>
            </a:r>
          </a:p>
          <a:p>
            <a:endParaRPr lang="en-US" dirty="0"/>
          </a:p>
          <a:p>
            <a:r>
              <a:rPr lang="es-ES" i="1" dirty="0"/>
              <a:t>Dirige y comparte recursos en todo el departamento.</a:t>
            </a:r>
          </a:p>
          <a:p>
            <a:r>
              <a:rPr lang="es-ES" i="1" dirty="0"/>
              <a:t>Implementa la visión de la administración</a:t>
            </a:r>
          </a:p>
          <a:p>
            <a:r>
              <a:rPr lang="es-ES" i="1" dirty="0"/>
              <a:t>Administra personal</a:t>
            </a:r>
            <a:endParaRPr lang="en-US" i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BBB4BE5-FEAE-2055-2A79-EF3B529BA1D2}"/>
              </a:ext>
            </a:extLst>
          </p:cNvPr>
          <p:cNvCxnSpPr>
            <a:cxnSpLocks/>
          </p:cNvCxnSpPr>
          <p:nvPr/>
        </p:nvCxnSpPr>
        <p:spPr>
          <a:xfrm>
            <a:off x="4505325" y="4223821"/>
            <a:ext cx="6738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768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54906-0612-8F98-C553-E7C629FE8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and Safety / </a:t>
            </a:r>
            <a:r>
              <a:rPr lang="en-US" i="1" dirty="0" err="1"/>
              <a:t>contrucciÓn</a:t>
            </a:r>
            <a:r>
              <a:rPr lang="en-US" i="1" dirty="0"/>
              <a:t> y </a:t>
            </a:r>
            <a:r>
              <a:rPr lang="en-US" i="1" dirty="0" err="1"/>
              <a:t>seguridad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0E184-76CC-E194-20B5-3546FD319C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Processes building permits related to fire, life, health, safety, accessibility, and occupancy for compliance</a:t>
            </a:r>
          </a:p>
          <a:p>
            <a:r>
              <a:rPr lang="en-US" sz="2000" dirty="0"/>
              <a:t>Conducts inspections</a:t>
            </a:r>
          </a:p>
          <a:p>
            <a:endParaRPr lang="en-US" sz="2000" dirty="0"/>
          </a:p>
          <a:p>
            <a:r>
              <a:rPr lang="es-ES" sz="2000" i="1" dirty="0"/>
              <a:t>Procesa permisos de construcción relacionados con incendios, vida, salud, seguridad, accesibilidad y ocupación para su cumplimiento.</a:t>
            </a:r>
          </a:p>
          <a:p>
            <a:r>
              <a:rPr lang="es-ES" sz="2000" i="1" dirty="0"/>
              <a:t>Realiza inspecciones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319551-784B-F7FA-9A07-AC045611C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628" y="2228003"/>
            <a:ext cx="5603179" cy="36124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52851A-CF5D-DC17-0A1D-8A7C4E6F2F17}"/>
              </a:ext>
            </a:extLst>
          </p:cNvPr>
          <p:cNvSpPr txBox="1"/>
          <p:nvPr/>
        </p:nvSpPr>
        <p:spPr>
          <a:xfrm>
            <a:off x="0" y="6102344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Learn more and watch Citizen Access videos at: </a:t>
            </a: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https://www.fresno.gov/darm/building-safety/</a:t>
            </a:r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i="1" dirty="0" err="1"/>
              <a:t>Obtenga</a:t>
            </a:r>
            <a:r>
              <a:rPr lang="en-US" i="1" dirty="0"/>
              <a:t> </a:t>
            </a:r>
            <a:r>
              <a:rPr lang="en-US" i="1" dirty="0" err="1"/>
              <a:t>más</a:t>
            </a:r>
            <a:r>
              <a:rPr lang="en-US" i="1" dirty="0"/>
              <a:t> </a:t>
            </a:r>
            <a:r>
              <a:rPr lang="en-US" i="1" dirty="0" err="1"/>
              <a:t>información</a:t>
            </a:r>
            <a:r>
              <a:rPr lang="en-US" i="1" dirty="0"/>
              <a:t> y </a:t>
            </a:r>
            <a:r>
              <a:rPr lang="en-US" i="1" dirty="0" err="1"/>
              <a:t>vea</a:t>
            </a:r>
            <a:r>
              <a:rPr lang="en-US" i="1" dirty="0"/>
              <a:t> videos de Citizen Access </a:t>
            </a:r>
            <a:r>
              <a:rPr lang="en-US" i="1" dirty="0" err="1"/>
              <a:t>en</a:t>
            </a:r>
            <a:r>
              <a:rPr lang="en-US" i="1" dirty="0"/>
              <a:t>: </a:t>
            </a:r>
            <a:r>
              <a:rPr lang="en-US" i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https://www.fresno.gov/darm/building-safety/</a:t>
            </a:r>
            <a:endParaRPr lang="en-US" i="1" dirty="0">
              <a:solidFill>
                <a:srgbClr val="0070C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80B407-0663-7F0D-DBF8-8C8488710CE1}"/>
              </a:ext>
            </a:extLst>
          </p:cNvPr>
          <p:cNvCxnSpPr>
            <a:cxnSpLocks/>
          </p:cNvCxnSpPr>
          <p:nvPr/>
        </p:nvCxnSpPr>
        <p:spPr>
          <a:xfrm>
            <a:off x="661876" y="4044527"/>
            <a:ext cx="6738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770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54906-0612-8F98-C553-E7C629FE8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Planning / </a:t>
            </a:r>
            <a:r>
              <a:rPr lang="en-US" i="1" dirty="0" err="1"/>
              <a:t>PLANIFICACIóN</a:t>
            </a:r>
            <a:r>
              <a:rPr lang="en-US" i="1" dirty="0"/>
              <a:t> PRESENTE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0E184-76CC-E194-20B5-3546FD319C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Processes entitlements</a:t>
            </a:r>
          </a:p>
          <a:p>
            <a:r>
              <a:rPr lang="en-US" sz="2000" dirty="0"/>
              <a:t>Implements the General and Specific Plans</a:t>
            </a:r>
          </a:p>
          <a:p>
            <a:r>
              <a:rPr lang="en-US" sz="2000" dirty="0"/>
              <a:t>Ensures compliance with the Development Code</a:t>
            </a:r>
          </a:p>
          <a:p>
            <a:endParaRPr lang="en-US" sz="2000" dirty="0"/>
          </a:p>
          <a:p>
            <a:r>
              <a:rPr lang="es-ES" sz="2000" i="1" dirty="0"/>
              <a:t>Procesa permisos</a:t>
            </a:r>
          </a:p>
          <a:p>
            <a:r>
              <a:rPr lang="es-ES" sz="2000" i="1" dirty="0"/>
              <a:t>Ejecuta los Planes General y Específicos</a:t>
            </a:r>
          </a:p>
          <a:p>
            <a:r>
              <a:rPr lang="es-ES" sz="2000" i="1" dirty="0"/>
              <a:t>Asegura el cumplimiento del Código de Desarrollo</a:t>
            </a:r>
            <a:endParaRPr lang="en-US" sz="20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94C1A5-1210-CE83-E748-45F8C3FA5F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55"/>
          <a:stretch/>
        </p:blipFill>
        <p:spPr>
          <a:xfrm>
            <a:off x="5784164" y="2451110"/>
            <a:ext cx="5826643" cy="31868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0BFC0D-9FE2-1831-E62B-6FAB38EB4592}"/>
              </a:ext>
            </a:extLst>
          </p:cNvPr>
          <p:cNvSpPr txBox="1"/>
          <p:nvPr/>
        </p:nvSpPr>
        <p:spPr>
          <a:xfrm>
            <a:off x="5669470" y="5662589"/>
            <a:ext cx="88894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https://library.municode.com/ca/fresno/codes/code_of_ordinances</a:t>
            </a:r>
            <a:endParaRPr lang="en-US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D38F8DA-D7A5-76CE-2C2D-FE53F4A59329}"/>
              </a:ext>
            </a:extLst>
          </p:cNvPr>
          <p:cNvCxnSpPr>
            <a:cxnSpLocks/>
          </p:cNvCxnSpPr>
          <p:nvPr/>
        </p:nvCxnSpPr>
        <p:spPr>
          <a:xfrm>
            <a:off x="652732" y="4181687"/>
            <a:ext cx="6738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008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54906-0612-8F98-C553-E7C629FE8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Range Planning / </a:t>
            </a:r>
            <a:r>
              <a:rPr lang="en-US" i="1" dirty="0" err="1"/>
              <a:t>PLANIFICACIóN</a:t>
            </a:r>
            <a:r>
              <a:rPr lang="en-US" i="1" dirty="0"/>
              <a:t> A LARGO PLAZO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0E184-76CC-E194-20B5-3546FD319C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Long Range Planning updates the city of Fresno’s General and Specific Plans.</a:t>
            </a:r>
          </a:p>
          <a:p>
            <a:r>
              <a:rPr lang="en-US" dirty="0"/>
              <a:t>Creates new plans when necessary</a:t>
            </a:r>
          </a:p>
          <a:p>
            <a:r>
              <a:rPr lang="en-US" dirty="0"/>
              <a:t>Coordinates with other departments when necessary</a:t>
            </a:r>
          </a:p>
          <a:p>
            <a:endParaRPr lang="en-US" dirty="0"/>
          </a:p>
          <a:p>
            <a:r>
              <a:rPr lang="en-US" i="1" dirty="0"/>
              <a:t>La </a:t>
            </a:r>
            <a:r>
              <a:rPr lang="en-US" i="1" dirty="0" err="1"/>
              <a:t>división</a:t>
            </a:r>
            <a:r>
              <a:rPr lang="en-US" i="1" dirty="0"/>
              <a:t> de </a:t>
            </a:r>
            <a:r>
              <a:rPr lang="en-US" i="1" dirty="0" err="1"/>
              <a:t>Planificación</a:t>
            </a:r>
            <a:r>
              <a:rPr lang="en-US" i="1" dirty="0"/>
              <a:t> a Largo </a:t>
            </a:r>
            <a:r>
              <a:rPr lang="en-US" i="1" dirty="0" err="1"/>
              <a:t>Plazo</a:t>
            </a:r>
            <a:r>
              <a:rPr lang="en-US" i="1" dirty="0"/>
              <a:t> </a:t>
            </a:r>
            <a:r>
              <a:rPr lang="en-US" i="1" dirty="0" err="1"/>
              <a:t>actualiza</a:t>
            </a:r>
            <a:r>
              <a:rPr lang="en-US" i="1" dirty="0"/>
              <a:t> </a:t>
            </a:r>
            <a:r>
              <a:rPr lang="en-US" i="1" dirty="0" err="1"/>
              <a:t>el</a:t>
            </a:r>
            <a:r>
              <a:rPr lang="en-US" i="1" dirty="0"/>
              <a:t> Plan General y </a:t>
            </a:r>
            <a:r>
              <a:rPr lang="en-US" i="1" dirty="0" err="1"/>
              <a:t>los</a:t>
            </a:r>
            <a:r>
              <a:rPr lang="en-US" i="1" dirty="0"/>
              <a:t> Planes </a:t>
            </a:r>
            <a:r>
              <a:rPr lang="en-US" i="1" dirty="0" err="1"/>
              <a:t>Específicos</a:t>
            </a:r>
            <a:r>
              <a:rPr lang="en-US" i="1" dirty="0"/>
              <a:t> de la Ciudad</a:t>
            </a:r>
          </a:p>
          <a:p>
            <a:r>
              <a:rPr lang="en-US" i="1" dirty="0" err="1"/>
              <a:t>Crea</a:t>
            </a:r>
            <a:r>
              <a:rPr lang="en-US" i="1" dirty="0"/>
              <a:t> planes </a:t>
            </a:r>
            <a:r>
              <a:rPr lang="en-US" i="1" dirty="0" err="1"/>
              <a:t>nuevos</a:t>
            </a:r>
            <a:r>
              <a:rPr lang="en-US" i="1" dirty="0"/>
              <a:t> </a:t>
            </a:r>
            <a:r>
              <a:rPr lang="en-US" i="1" dirty="0" err="1"/>
              <a:t>cuando</a:t>
            </a:r>
            <a:r>
              <a:rPr lang="en-US" i="1" dirty="0"/>
              <a:t> </a:t>
            </a:r>
            <a:r>
              <a:rPr lang="en-US" i="1" dirty="0" err="1"/>
              <a:t>necesario</a:t>
            </a:r>
            <a:endParaRPr lang="en-US" i="1" dirty="0"/>
          </a:p>
          <a:p>
            <a:r>
              <a:rPr lang="en-US" i="1" dirty="0" err="1"/>
              <a:t>Coordina</a:t>
            </a:r>
            <a:r>
              <a:rPr lang="en-US" i="1" dirty="0"/>
              <a:t> con </a:t>
            </a:r>
            <a:r>
              <a:rPr lang="en-US" i="1" dirty="0" err="1"/>
              <a:t>otros</a:t>
            </a:r>
            <a:r>
              <a:rPr lang="en-US" i="1" dirty="0"/>
              <a:t> </a:t>
            </a:r>
            <a:r>
              <a:rPr lang="en-US" i="1" dirty="0" err="1"/>
              <a:t>departamentos</a:t>
            </a:r>
            <a:r>
              <a:rPr lang="en-US" i="1" dirty="0"/>
              <a:t> </a:t>
            </a:r>
            <a:r>
              <a:rPr lang="en-US" i="1" dirty="0" err="1"/>
              <a:t>cuando</a:t>
            </a:r>
            <a:r>
              <a:rPr lang="en-US" i="1" dirty="0"/>
              <a:t> </a:t>
            </a:r>
            <a:r>
              <a:rPr lang="en-US" i="1" dirty="0" err="1"/>
              <a:t>necesario</a:t>
            </a:r>
            <a:endParaRPr lang="en-US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BDEC22-791E-FEC6-5E56-0BF74176E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419" y="2228003"/>
            <a:ext cx="2582255" cy="33327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03F84E-9E15-8BFD-DE5C-924FA9FF12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89"/>
          <a:stretch/>
        </p:blipFill>
        <p:spPr>
          <a:xfrm>
            <a:off x="8887632" y="2228003"/>
            <a:ext cx="2761561" cy="333276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B6A1B7-1917-7B3F-26C0-2311AEA5286F}"/>
              </a:ext>
            </a:extLst>
          </p:cNvPr>
          <p:cNvCxnSpPr>
            <a:cxnSpLocks/>
          </p:cNvCxnSpPr>
          <p:nvPr/>
        </p:nvCxnSpPr>
        <p:spPr>
          <a:xfrm>
            <a:off x="670841" y="4178998"/>
            <a:ext cx="6738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F07D4CF-6E80-741B-B8CE-E6C0D2733A87}"/>
              </a:ext>
            </a:extLst>
          </p:cNvPr>
          <p:cNvSpPr txBox="1"/>
          <p:nvPr/>
        </p:nvSpPr>
        <p:spPr>
          <a:xfrm>
            <a:off x="6003583" y="5701446"/>
            <a:ext cx="6075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https://www.fresno.gov/darm/general-plan-development-code/</a:t>
            </a:r>
          </a:p>
        </p:txBody>
      </p:sp>
    </p:spTree>
    <p:extLst>
      <p:ext uri="{BB962C8B-B14F-4D97-AF65-F5344CB8AC3E}">
        <p14:creationId xmlns:p14="http://schemas.microsoft.com/office/powerpoint/2010/main" val="3528867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54906-0612-8F98-C553-E7C629FE8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&amp; Community Development division / </a:t>
            </a:r>
            <a:br>
              <a:rPr lang="en-US" i="1" dirty="0"/>
            </a:br>
            <a:r>
              <a:rPr lang="en-US" i="1" dirty="0" err="1"/>
              <a:t>divisiÓn</a:t>
            </a:r>
            <a:r>
              <a:rPr lang="en-US" i="1" dirty="0"/>
              <a:t> de </a:t>
            </a:r>
            <a:r>
              <a:rPr lang="en-US" i="1" dirty="0" err="1"/>
              <a:t>vivienda</a:t>
            </a:r>
            <a:r>
              <a:rPr lang="en-US" i="1" dirty="0"/>
              <a:t> y Desarrollo </a:t>
            </a:r>
            <a:r>
              <a:rPr lang="en-US" i="1" dirty="0" err="1"/>
              <a:t>comunitario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0E184-76CC-E194-20B5-3546FD319C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/>
              <a:t>Processes entitlement funding from HUD and Cal HCD.</a:t>
            </a:r>
          </a:p>
          <a:p>
            <a:r>
              <a:rPr lang="en-US" sz="2000" dirty="0"/>
              <a:t>Manages projects associated with those funding sources</a:t>
            </a:r>
          </a:p>
          <a:p>
            <a:r>
              <a:rPr lang="en-US" sz="2000" dirty="0"/>
              <a:t>Not the Fresno Housing Authority</a:t>
            </a:r>
          </a:p>
          <a:p>
            <a:endParaRPr lang="en-US" sz="2000" dirty="0"/>
          </a:p>
          <a:p>
            <a:r>
              <a:rPr lang="en-US" sz="2000" i="1" dirty="0" err="1"/>
              <a:t>Procesa</a:t>
            </a:r>
            <a:r>
              <a:rPr lang="en-US" sz="2000" i="1" dirty="0"/>
              <a:t> </a:t>
            </a:r>
            <a:r>
              <a:rPr lang="en-US" sz="2000" i="1" dirty="0" err="1"/>
              <a:t>permisos</a:t>
            </a:r>
            <a:r>
              <a:rPr lang="en-US" sz="2000" i="1" dirty="0"/>
              <a:t> de </a:t>
            </a:r>
            <a:r>
              <a:rPr lang="en-US" sz="2000" i="1" dirty="0" err="1"/>
              <a:t>financiamiento</a:t>
            </a:r>
            <a:r>
              <a:rPr lang="en-US" sz="2000" i="1" dirty="0"/>
              <a:t> de HUD y Cal HCD</a:t>
            </a:r>
          </a:p>
          <a:p>
            <a:r>
              <a:rPr lang="es-ES" sz="2000" i="1" dirty="0"/>
              <a:t>Gestiona proyectos asociados con esas fuentes de financiación.</a:t>
            </a:r>
          </a:p>
          <a:p>
            <a:r>
              <a:rPr lang="es-ES" sz="2000" i="1" dirty="0"/>
              <a:t>No es la Autoridad de Vivienda de Fresno </a:t>
            </a:r>
            <a:endParaRPr lang="en-US" sz="2000" i="1" dirty="0"/>
          </a:p>
        </p:txBody>
      </p:sp>
      <p:pic>
        <p:nvPicPr>
          <p:cNvPr id="6" name="Content Placeholder 5" descr="Icon&#10;&#10;Description automatically generated">
            <a:extLst>
              <a:ext uri="{FF2B5EF4-FFF2-40B4-BE49-F238E27FC236}">
                <a16:creationId xmlns:a16="http://schemas.microsoft.com/office/drawing/2014/main" id="{571ED30A-EBA0-8120-9010-A2EE3EB957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854" y="2589653"/>
            <a:ext cx="4112620" cy="2909746"/>
          </a:xfr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2143813-0C32-1599-6F38-6DB1451E1EE2}"/>
              </a:ext>
            </a:extLst>
          </p:cNvPr>
          <p:cNvCxnSpPr>
            <a:cxnSpLocks/>
          </p:cNvCxnSpPr>
          <p:nvPr/>
        </p:nvCxnSpPr>
        <p:spPr>
          <a:xfrm>
            <a:off x="661876" y="4044527"/>
            <a:ext cx="6738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C560DD6-5206-CBC3-0C71-8DE01F51F307}"/>
              </a:ext>
            </a:extLst>
          </p:cNvPr>
          <p:cNvSpPr txBox="1"/>
          <p:nvPr/>
        </p:nvSpPr>
        <p:spPr>
          <a:xfrm>
            <a:off x="2132648" y="6047659"/>
            <a:ext cx="84305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You can learn more at: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https://www.fresno.gov/darm/housing-community-development/</a:t>
            </a:r>
            <a:endParaRPr lang="en-US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i="1" dirty="0" err="1"/>
              <a:t>Puede</a:t>
            </a:r>
            <a:r>
              <a:rPr lang="en-US" i="1" dirty="0"/>
              <a:t> </a:t>
            </a:r>
            <a:r>
              <a:rPr lang="en-US" i="1" dirty="0" err="1"/>
              <a:t>aprender</a:t>
            </a:r>
            <a:r>
              <a:rPr lang="en-US" i="1" dirty="0"/>
              <a:t> </a:t>
            </a:r>
            <a:r>
              <a:rPr lang="en-US" i="1" dirty="0" err="1"/>
              <a:t>más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: </a:t>
            </a:r>
            <a:r>
              <a:rPr lang="en-US" i="1" dirty="0">
                <a:solidFill>
                  <a:schemeClr val="accent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https://www.fresno.gov/darm/housing-community-development/</a:t>
            </a:r>
            <a:endParaRPr lang="en-US" i="1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523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54906-0612-8F98-C553-E7C629FE8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&amp; Community Development division / </a:t>
            </a:r>
            <a:br>
              <a:rPr lang="en-US" i="1" dirty="0"/>
            </a:br>
            <a:r>
              <a:rPr lang="en-US" i="1" dirty="0" err="1"/>
              <a:t>divisiÓn</a:t>
            </a:r>
            <a:r>
              <a:rPr lang="en-US" i="1" dirty="0"/>
              <a:t> de </a:t>
            </a:r>
            <a:r>
              <a:rPr lang="en-US" i="1" dirty="0" err="1"/>
              <a:t>vivienda</a:t>
            </a:r>
            <a:r>
              <a:rPr lang="en-US" i="1" dirty="0"/>
              <a:t> y Desarrollo </a:t>
            </a:r>
            <a:r>
              <a:rPr lang="en-US" i="1" dirty="0" err="1"/>
              <a:t>comunitario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0E184-76CC-E194-20B5-3546FD319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722" y="1920545"/>
            <a:ext cx="9459278" cy="47850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Funding programs include</a:t>
            </a:r>
          </a:p>
          <a:p>
            <a:pPr lvl="1"/>
            <a:r>
              <a:rPr lang="en-US" sz="2000" dirty="0"/>
              <a:t>Community Development Block Grant (CDBG)</a:t>
            </a:r>
          </a:p>
          <a:p>
            <a:pPr lvl="1"/>
            <a:r>
              <a:rPr lang="en-US" sz="2000" dirty="0"/>
              <a:t>Emergency Solutions Grants (ESG)</a:t>
            </a:r>
          </a:p>
          <a:p>
            <a:pPr lvl="1"/>
            <a:r>
              <a:rPr lang="en-US" sz="2000" dirty="0"/>
              <a:t>HOME Investment Partnerships</a:t>
            </a:r>
          </a:p>
          <a:p>
            <a:pPr lvl="1"/>
            <a:r>
              <a:rPr lang="en-US" sz="2000" dirty="0"/>
              <a:t>Housing Opportunities for People With AIDS/HIV (HOPWA)</a:t>
            </a:r>
          </a:p>
          <a:p>
            <a:pPr lvl="1"/>
            <a:r>
              <a:rPr lang="en-US" sz="2000" dirty="0"/>
              <a:t>Local Housing Trust Fund (LHTF)</a:t>
            </a:r>
          </a:p>
          <a:p>
            <a:pPr marL="0" lvl="1" indent="0">
              <a:buNone/>
            </a:pPr>
            <a:r>
              <a:rPr lang="en-US" sz="2000" i="1" dirty="0" err="1"/>
              <a:t>Programas</a:t>
            </a:r>
            <a:r>
              <a:rPr lang="en-US" sz="2000" i="1" dirty="0"/>
              <a:t> de </a:t>
            </a:r>
            <a:r>
              <a:rPr lang="en-US" sz="2000" i="1" dirty="0" err="1"/>
              <a:t>financiamiento</a:t>
            </a:r>
            <a:r>
              <a:rPr lang="en-US" sz="2000" i="1" dirty="0"/>
              <a:t> </a:t>
            </a:r>
            <a:r>
              <a:rPr lang="en-US" sz="2000" i="1" dirty="0" err="1"/>
              <a:t>incluyen</a:t>
            </a:r>
            <a:endParaRPr lang="en-US" sz="2000" i="1" dirty="0"/>
          </a:p>
          <a:p>
            <a:pPr marL="555750" lvl="2" indent="-285750"/>
            <a:r>
              <a:rPr lang="es-ES" sz="2000" i="1" dirty="0"/>
              <a:t>Subvención en bloque para el desarrollo comunitario (CDBG, por sus siglas en inglés)</a:t>
            </a:r>
          </a:p>
          <a:p>
            <a:pPr marL="555750" lvl="2" indent="-285750"/>
            <a:r>
              <a:rPr lang="es-ES" sz="2000" i="1" dirty="0"/>
              <a:t>Subvenciones de soluciones de emergencia (ESG , por sus siglas en inglés)</a:t>
            </a:r>
          </a:p>
          <a:p>
            <a:pPr marL="555750" lvl="2" indent="-285750"/>
            <a:r>
              <a:rPr lang="es-ES" sz="2000" i="1" dirty="0"/>
              <a:t>Sociedades de inversión HOME</a:t>
            </a:r>
          </a:p>
          <a:p>
            <a:pPr marL="555750" lvl="2" indent="-285750"/>
            <a:r>
              <a:rPr lang="es-ES" sz="2000" i="1" dirty="0"/>
              <a:t>Oportunidades de vivienda para personas con SIDA/VIH (HOPWA , por sus siglas en inglés)</a:t>
            </a:r>
          </a:p>
          <a:p>
            <a:pPr marL="555750" lvl="2" indent="-285750"/>
            <a:r>
              <a:rPr lang="es-ES" sz="2000" i="1" dirty="0"/>
              <a:t>Fondo Fiduciario de Vivienda Local (LHTF , por sus siglas en inglés)</a:t>
            </a:r>
            <a:endParaRPr lang="en-US" sz="2000" i="1" dirty="0"/>
          </a:p>
        </p:txBody>
      </p:sp>
      <p:pic>
        <p:nvPicPr>
          <p:cNvPr id="5" name="Content Placeholder 5" descr="Icon&#10;&#10;Description automatically generated">
            <a:extLst>
              <a:ext uri="{FF2B5EF4-FFF2-40B4-BE49-F238E27FC236}">
                <a16:creationId xmlns:a16="http://schemas.microsoft.com/office/drawing/2014/main" id="{1CE39209-D61D-1A17-6693-DEEBE693E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082" y="1920545"/>
            <a:ext cx="3597631" cy="25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16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54906-0612-8F98-C553-E7C629FE8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 Preservation / </a:t>
            </a:r>
            <a:r>
              <a:rPr lang="en-US" i="1" dirty="0" err="1"/>
              <a:t>PRESERVACIóN</a:t>
            </a:r>
            <a:r>
              <a:rPr lang="en-US" i="1" dirty="0"/>
              <a:t> </a:t>
            </a:r>
            <a:r>
              <a:rPr lang="en-US" i="1" dirty="0" err="1"/>
              <a:t>HISTóRICA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0E184-76CC-E194-20B5-3546FD319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7756" y="1717990"/>
            <a:ext cx="9880620" cy="4854114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/>
              <a:t>Sustains the City of Fresno’s historic resources as development occurs</a:t>
            </a:r>
          </a:p>
          <a:p>
            <a:r>
              <a:rPr lang="en-US" sz="7200" dirty="0"/>
              <a:t>Works alongside Fresno’s Historic Preservation Commission</a:t>
            </a:r>
          </a:p>
          <a:p>
            <a:r>
              <a:rPr lang="en-US" sz="7200" dirty="0"/>
              <a:t>Processes applications for</a:t>
            </a:r>
          </a:p>
          <a:p>
            <a:pPr lvl="1"/>
            <a:r>
              <a:rPr lang="en-US" sz="7200" dirty="0"/>
              <a:t>Property owners with property older than 50 years old that wish to be added to the local register</a:t>
            </a:r>
          </a:p>
          <a:p>
            <a:pPr lvl="1"/>
            <a:r>
              <a:rPr lang="en-US" sz="7200" dirty="0"/>
              <a:t>Mills Act, allowing owners of qualified historic properties to receive reduced property taxes</a:t>
            </a:r>
          </a:p>
          <a:p>
            <a:endParaRPr lang="es-ES" sz="7200" dirty="0">
              <a:effectLst/>
              <a:latin typeface="Segoe UI Web (West European)"/>
            </a:endParaRPr>
          </a:p>
          <a:p>
            <a:r>
              <a:rPr lang="es-ES" sz="7200" i="1" dirty="0">
                <a:effectLst/>
                <a:latin typeface="Segoe UI Web (West European)"/>
              </a:rPr>
              <a:t>Sostiene los recursos históricos de la Ciudad de Fresno a medida que ocurre el desarrollo </a:t>
            </a:r>
          </a:p>
          <a:p>
            <a:r>
              <a:rPr lang="es-ES" sz="7200" i="1" dirty="0">
                <a:effectLst/>
                <a:latin typeface="Segoe UI Web (West European)"/>
              </a:rPr>
              <a:t>Trabaja junto a la Comisión de Preservación Histórica de Fresno </a:t>
            </a:r>
          </a:p>
          <a:p>
            <a:r>
              <a:rPr lang="es-ES" sz="7200" i="1" dirty="0">
                <a:effectLst/>
                <a:latin typeface="Segoe UI Web (West European)"/>
              </a:rPr>
              <a:t>Procesa aplicaciones para </a:t>
            </a:r>
          </a:p>
          <a:p>
            <a:pPr lvl="1"/>
            <a:r>
              <a:rPr lang="es-ES" sz="7200" i="1" dirty="0">
                <a:effectLst/>
                <a:latin typeface="Segoe UI Web (West European)"/>
              </a:rPr>
              <a:t>Propietarios con propiedades mayores de 50 años que deseen ser agregadas al registro local </a:t>
            </a:r>
          </a:p>
          <a:p>
            <a:pPr lvl="1"/>
            <a:r>
              <a:rPr lang="es-ES" sz="7200" i="1" dirty="0">
                <a:effectLst/>
                <a:latin typeface="Segoe UI Web (West European)"/>
              </a:rPr>
              <a:t>Ley Mills, que permite a los propietarios de propiedades históricas calificadas recibir impuestos reducidos a la propiedad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4B5070-5266-6578-EC06-859325F38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4877" y="1991923"/>
            <a:ext cx="1801136" cy="28741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A59A98-72BC-8B04-43A1-5C561FE5F708}"/>
              </a:ext>
            </a:extLst>
          </p:cNvPr>
          <p:cNvSpPr txBox="1"/>
          <p:nvPr/>
        </p:nvSpPr>
        <p:spPr>
          <a:xfrm>
            <a:off x="1" y="6279640"/>
            <a:ext cx="12192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Learn more at: </a:t>
            </a:r>
            <a:r>
              <a:rPr lang="en-US" sz="1600" dirty="0">
                <a:solidFill>
                  <a:schemeClr val="accent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https://www.fresno.gov/darm/historic-preservation/</a:t>
            </a:r>
            <a:endParaRPr lang="en-US" sz="1600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600" dirty="0" err="1"/>
              <a:t>Obtenga</a:t>
            </a:r>
            <a:r>
              <a:rPr lang="en-US" sz="1600" dirty="0"/>
              <a:t> </a:t>
            </a:r>
            <a:r>
              <a:rPr lang="en-US" sz="1600" dirty="0" err="1"/>
              <a:t>más</a:t>
            </a:r>
            <a:r>
              <a:rPr lang="en-US" sz="1600" dirty="0"/>
              <a:t> </a:t>
            </a:r>
            <a:r>
              <a:rPr lang="en-US" sz="1600" dirty="0" err="1"/>
              <a:t>información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: </a:t>
            </a:r>
            <a:r>
              <a:rPr lang="en-US" sz="1600" dirty="0">
                <a:solidFill>
                  <a:schemeClr val="accent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https://www.fresno.gov/darm/historic-preservation/</a:t>
            </a:r>
            <a:endParaRPr lang="en-US" sz="1600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1B77F8-F132-FE78-82B5-E561A6A65FAD}"/>
              </a:ext>
            </a:extLst>
          </p:cNvPr>
          <p:cNvCxnSpPr>
            <a:cxnSpLocks/>
          </p:cNvCxnSpPr>
          <p:nvPr/>
        </p:nvCxnSpPr>
        <p:spPr>
          <a:xfrm>
            <a:off x="437756" y="4044527"/>
            <a:ext cx="6738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52904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2411</TotalTime>
  <Words>966</Words>
  <Application>Microsoft Office PowerPoint</Application>
  <PresentationFormat>Widescreen</PresentationFormat>
  <Paragraphs>135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Gill Sans MT</vt:lpstr>
      <vt:lpstr>Segoe UI Web (West European)</vt:lpstr>
      <vt:lpstr>Wingdings 2</vt:lpstr>
      <vt:lpstr>Dividend</vt:lpstr>
      <vt:lpstr>Planning and Development DEPARTMENT</vt:lpstr>
      <vt:lpstr>Divisions / divisiones</vt:lpstr>
      <vt:lpstr>Administration / ADMINISTRACIóN</vt:lpstr>
      <vt:lpstr>Building and Safety / contrucciÓn y seguridad</vt:lpstr>
      <vt:lpstr>Current Planning / PLANIFICACIóN PRESENTE</vt:lpstr>
      <vt:lpstr>Long Range Planning / PLANIFICACIóN A LARGO PLAZO</vt:lpstr>
      <vt:lpstr>Housing &amp; Community Development division /  divisiÓn de vivienda y Desarrollo comunitario</vt:lpstr>
      <vt:lpstr>Housing &amp; Community Development division /  divisiÓn de vivienda y Desarrollo comunitario</vt:lpstr>
      <vt:lpstr>Historic Preservation / PRESERVACIóN HISTóRICA</vt:lpstr>
      <vt:lpstr>Parking DIVISION / DIVISIÓN DE ESTACIONAMIENTO</vt:lpstr>
      <vt:lpstr>Contact #s / Nos de contacto</vt:lpstr>
      <vt:lpstr>Contact #s / Nos de contacto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and Development</dc:title>
  <dc:creator>Matthew Woodward</dc:creator>
  <cp:lastModifiedBy>Alma Martinez</cp:lastModifiedBy>
  <cp:revision>92</cp:revision>
  <dcterms:created xsi:type="dcterms:W3CDTF">2022-08-25T21:16:17Z</dcterms:created>
  <dcterms:modified xsi:type="dcterms:W3CDTF">2022-10-19T23:12:52Z</dcterms:modified>
</cp:coreProperties>
</file>