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0000500000000000000" pitchFamily="2" charset="0"/>
      <p:regular r:id="rId12"/>
    </p:embeddedFont>
    <p:embeddedFont>
      <p:font typeface="Poppins Bold" panose="00000800000000000000" charset="0"/>
      <p:regular r:id="rId13"/>
    </p:embeddedFont>
    <p:embeddedFont>
      <p:font typeface="Poppins Medium" panose="00000600000000000000" pitchFamily="2" charset="0"/>
      <p:regular r:id="rId14"/>
    </p:embeddedFont>
    <p:embeddedFont>
      <p:font typeface="Poppins Medium Bold" panose="020B0604020202020204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93" y="20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C7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5431" y="0"/>
            <a:ext cx="19146990" cy="10287000"/>
            <a:chOff x="0" y="0"/>
            <a:chExt cx="504282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829" cy="2709333"/>
            </a:xfrm>
            <a:custGeom>
              <a:avLst/>
              <a:gdLst/>
              <a:ahLst/>
              <a:cxnLst/>
              <a:rect l="l" t="t" r="r" b="b"/>
              <a:pathLst>
                <a:path w="5042829" h="2709333">
                  <a:moveTo>
                    <a:pt x="0" y="0"/>
                  </a:moveTo>
                  <a:lnTo>
                    <a:pt x="5042829" y="0"/>
                  </a:lnTo>
                  <a:lnTo>
                    <a:pt x="5042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E8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7240395"/>
            <a:ext cx="1978410" cy="197841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24347" y="7240395"/>
            <a:ext cx="3207266" cy="2017905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-3610563" y="-584349"/>
            <a:ext cx="22885820" cy="7052290"/>
            <a:chOff x="0" y="0"/>
            <a:chExt cx="6027541" cy="185739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027541" cy="1857393"/>
            </a:xfrm>
            <a:custGeom>
              <a:avLst/>
              <a:gdLst/>
              <a:ahLst/>
              <a:cxnLst/>
              <a:rect l="l" t="t" r="r" b="b"/>
              <a:pathLst>
                <a:path w="6027541" h="1857393">
                  <a:moveTo>
                    <a:pt x="0" y="0"/>
                  </a:moveTo>
                  <a:lnTo>
                    <a:pt x="6027541" y="0"/>
                  </a:lnTo>
                  <a:lnTo>
                    <a:pt x="6027541" y="1857393"/>
                  </a:lnTo>
                  <a:lnTo>
                    <a:pt x="0" y="1857393"/>
                  </a:lnTo>
                  <a:close/>
                </a:path>
              </a:pathLst>
            </a:custGeom>
            <a:solidFill>
              <a:srgbClr val="1381B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0" y="2145676"/>
            <a:ext cx="18288000" cy="29978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FFFFFF"/>
                </a:solidFill>
                <a:latin typeface="Poppins Bold"/>
              </a:rPr>
              <a:t>City of Fresno </a:t>
            </a:r>
          </a:p>
          <a:p>
            <a:pPr algn="ctr">
              <a:lnSpc>
                <a:spcPts val="8540"/>
              </a:lnSpc>
            </a:pPr>
            <a:r>
              <a:rPr lang="en-US" sz="6100">
                <a:solidFill>
                  <a:srgbClr val="FFFFFF"/>
                </a:solidFill>
                <a:latin typeface="Poppins Bold"/>
              </a:rPr>
              <a:t>Boards and Commissions</a:t>
            </a:r>
          </a:p>
          <a:p>
            <a:pPr algn="ctr">
              <a:lnSpc>
                <a:spcPts val="6440"/>
              </a:lnSpc>
            </a:pPr>
            <a:r>
              <a:rPr lang="en-US" sz="4600">
                <a:solidFill>
                  <a:srgbClr val="FFFFFF"/>
                </a:solidFill>
                <a:latin typeface="Poppins Bold"/>
              </a:rPr>
              <a:t>Easy-to-Understand Guide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362124" y="7415322"/>
            <a:ext cx="14897176" cy="15026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901"/>
              </a:lnSpc>
            </a:pPr>
            <a:r>
              <a:rPr lang="en-US" sz="4215">
                <a:solidFill>
                  <a:srgbClr val="1381BF"/>
                </a:solidFill>
                <a:latin typeface="Poppins Bold"/>
              </a:rPr>
              <a:t>Mayor's Office of Community Affairs</a:t>
            </a:r>
          </a:p>
          <a:p>
            <a:pPr algn="r">
              <a:lnSpc>
                <a:spcPts val="5901"/>
              </a:lnSpc>
            </a:pPr>
            <a:r>
              <a:rPr lang="en-US" sz="4215">
                <a:solidFill>
                  <a:srgbClr val="1381BF"/>
                </a:solidFill>
                <a:latin typeface="Poppins Bold"/>
              </a:rPr>
              <a:t>  Civic Academy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5431" y="0"/>
            <a:ext cx="19146990" cy="10287000"/>
            <a:chOff x="0" y="0"/>
            <a:chExt cx="504282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829" cy="2709333"/>
            </a:xfrm>
            <a:custGeom>
              <a:avLst/>
              <a:gdLst/>
              <a:ahLst/>
              <a:cxnLst/>
              <a:rect l="l" t="t" r="r" b="b"/>
              <a:pathLst>
                <a:path w="5042829" h="2709333">
                  <a:moveTo>
                    <a:pt x="0" y="0"/>
                  </a:moveTo>
                  <a:lnTo>
                    <a:pt x="5042829" y="0"/>
                  </a:lnTo>
                  <a:lnTo>
                    <a:pt x="5042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E8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-3077434"/>
            <a:ext cx="20395108" cy="4690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8672195"/>
            <a:ext cx="20395108" cy="46908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524" y="8913981"/>
            <a:ext cx="1202352" cy="1202352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990912" y="3253740"/>
            <a:ext cx="13542422" cy="1889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19"/>
              </a:lnSpc>
            </a:pPr>
            <a:r>
              <a:rPr lang="en-US" sz="3799">
                <a:solidFill>
                  <a:srgbClr val="1381BF"/>
                </a:solidFill>
                <a:latin typeface="Poppins Medium Bold"/>
              </a:rPr>
              <a:t>Boards and Commissions: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1381BF"/>
                </a:solidFill>
                <a:latin typeface="Poppins Medium"/>
              </a:rPr>
              <a:t>Are vital to City of Fresno operation 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1381BF"/>
                </a:solidFill>
                <a:latin typeface="Poppins Medium"/>
              </a:rPr>
              <a:t>Ensure public involvement in the governmental process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76" y="8913981"/>
            <a:ext cx="1911024" cy="1202352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028700" y="327660"/>
            <a:ext cx="9963001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7F7F7"/>
                </a:solidFill>
                <a:latin typeface="Poppins"/>
              </a:rPr>
              <a:t>City of Fresno Boards and Commissions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909247" y="9153525"/>
            <a:ext cx="9350053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"/>
              </a:rPr>
              <a:t>Fresno Mayor's Office of Community Affairs 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442497" y="6044059"/>
            <a:ext cx="16142975" cy="1436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0"/>
              </a:lnSpc>
            </a:pPr>
            <a:r>
              <a:rPr lang="en-US" sz="2700">
                <a:solidFill>
                  <a:srgbClr val="1381BF"/>
                </a:solidFill>
                <a:latin typeface="Poppins Medium"/>
              </a:rPr>
              <a:t>The </a:t>
            </a:r>
            <a:r>
              <a:rPr lang="en-US" sz="2700">
                <a:solidFill>
                  <a:srgbClr val="1381BF"/>
                </a:solidFill>
                <a:latin typeface="Poppins Medium Bold"/>
              </a:rPr>
              <a:t>City of Fresno </a:t>
            </a:r>
            <a:r>
              <a:rPr lang="en-US" sz="2700">
                <a:solidFill>
                  <a:srgbClr val="1381BF"/>
                </a:solidFill>
                <a:latin typeface="Poppins Medium"/>
              </a:rPr>
              <a:t>has the responsibility to appoint individuals to a variety of boards, commissions, and committees supporting many areas of day-to-day business and future planning.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5431" y="0"/>
            <a:ext cx="19146990" cy="10287000"/>
            <a:chOff x="0" y="0"/>
            <a:chExt cx="504282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829" cy="2709333"/>
            </a:xfrm>
            <a:custGeom>
              <a:avLst/>
              <a:gdLst/>
              <a:ahLst/>
              <a:cxnLst/>
              <a:rect l="l" t="t" r="r" b="b"/>
              <a:pathLst>
                <a:path w="5042829" h="2709333">
                  <a:moveTo>
                    <a:pt x="0" y="0"/>
                  </a:moveTo>
                  <a:lnTo>
                    <a:pt x="5042829" y="0"/>
                  </a:lnTo>
                  <a:lnTo>
                    <a:pt x="5042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E8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-3077434"/>
            <a:ext cx="20395108" cy="4690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8672195"/>
            <a:ext cx="20395108" cy="46908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524" y="8913981"/>
            <a:ext cx="1202352" cy="12023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76" y="8913981"/>
            <a:ext cx="1911024" cy="12023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95149" y="3384977"/>
            <a:ext cx="9433289" cy="45908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641290" y="4374853"/>
            <a:ext cx="3318421" cy="3124820"/>
            <a:chOff x="0" y="0"/>
            <a:chExt cx="873987" cy="8229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3987" cy="822998"/>
            </a:xfrm>
            <a:custGeom>
              <a:avLst/>
              <a:gdLst/>
              <a:ahLst/>
              <a:cxnLst/>
              <a:rect l="l" t="t" r="r" b="b"/>
              <a:pathLst>
                <a:path w="873987" h="822998">
                  <a:moveTo>
                    <a:pt x="118984" y="0"/>
                  </a:moveTo>
                  <a:lnTo>
                    <a:pt x="755004" y="0"/>
                  </a:lnTo>
                  <a:cubicBezTo>
                    <a:pt x="786560" y="0"/>
                    <a:pt x="816824" y="12536"/>
                    <a:pt x="839138" y="34850"/>
                  </a:cubicBezTo>
                  <a:cubicBezTo>
                    <a:pt x="861452" y="57163"/>
                    <a:pt x="873987" y="87427"/>
                    <a:pt x="873987" y="118984"/>
                  </a:cubicBezTo>
                  <a:lnTo>
                    <a:pt x="873987" y="704014"/>
                  </a:lnTo>
                  <a:cubicBezTo>
                    <a:pt x="873987" y="735571"/>
                    <a:pt x="861452" y="765835"/>
                    <a:pt x="839138" y="788148"/>
                  </a:cubicBezTo>
                  <a:cubicBezTo>
                    <a:pt x="816824" y="810462"/>
                    <a:pt x="786560" y="822998"/>
                    <a:pt x="755004" y="822998"/>
                  </a:cubicBezTo>
                  <a:lnTo>
                    <a:pt x="118984" y="822998"/>
                  </a:lnTo>
                  <a:cubicBezTo>
                    <a:pt x="87427" y="822998"/>
                    <a:pt x="57163" y="810462"/>
                    <a:pt x="34850" y="788148"/>
                  </a:cubicBezTo>
                  <a:cubicBezTo>
                    <a:pt x="12536" y="765835"/>
                    <a:pt x="0" y="735571"/>
                    <a:pt x="0" y="704014"/>
                  </a:cubicBezTo>
                  <a:lnTo>
                    <a:pt x="0" y="118984"/>
                  </a:lnTo>
                  <a:cubicBezTo>
                    <a:pt x="0" y="87427"/>
                    <a:pt x="12536" y="57163"/>
                    <a:pt x="34850" y="34850"/>
                  </a:cubicBezTo>
                  <a:cubicBezTo>
                    <a:pt x="57163" y="12536"/>
                    <a:pt x="87427" y="0"/>
                    <a:pt x="118984" y="0"/>
                  </a:cubicBezTo>
                  <a:close/>
                </a:path>
              </a:pathLst>
            </a:custGeom>
            <a:solidFill>
              <a:srgbClr val="1381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4314416" y="5143500"/>
            <a:ext cx="1972169" cy="197216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97071" y="1922453"/>
            <a:ext cx="13542422" cy="1772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1381BF"/>
                </a:solidFill>
                <a:latin typeface="Poppins Bold"/>
              </a:rPr>
              <a:t>City of Fresno Boards and Commissions website:</a:t>
            </a:r>
            <a:r>
              <a:rPr lang="en-US" sz="3300">
                <a:solidFill>
                  <a:srgbClr val="1381BF"/>
                </a:solidFill>
                <a:latin typeface="Poppins"/>
              </a:rPr>
              <a:t> 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1381BF"/>
                </a:solidFill>
                <a:latin typeface="Poppins"/>
              </a:rPr>
              <a:t>https://bit.ly/COFBandCMainPage</a:t>
            </a:r>
          </a:p>
          <a:p>
            <a:pPr>
              <a:lnSpc>
                <a:spcPts val="4759"/>
              </a:lnSpc>
            </a:pPr>
            <a:endParaRPr lang="en-US" sz="3300">
              <a:solidFill>
                <a:srgbClr val="1381BF"/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327660"/>
            <a:ext cx="9963001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7F7F7"/>
                </a:solidFill>
                <a:latin typeface="Poppins"/>
              </a:rPr>
              <a:t>City of Fresno Boards and Commissions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9247" y="9153525"/>
            <a:ext cx="9350053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"/>
              </a:rPr>
              <a:t>Fresno Mayor's Office of Community Affairs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4314416" y="4525010"/>
            <a:ext cx="199913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 Medium Bold"/>
              </a:rPr>
              <a:t>QR Code: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5431" y="0"/>
            <a:ext cx="19146990" cy="10287000"/>
            <a:chOff x="0" y="0"/>
            <a:chExt cx="504282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829" cy="2709333"/>
            </a:xfrm>
            <a:custGeom>
              <a:avLst/>
              <a:gdLst/>
              <a:ahLst/>
              <a:cxnLst/>
              <a:rect l="l" t="t" r="r" b="b"/>
              <a:pathLst>
                <a:path w="5042829" h="2709333">
                  <a:moveTo>
                    <a:pt x="0" y="0"/>
                  </a:moveTo>
                  <a:lnTo>
                    <a:pt x="5042829" y="0"/>
                  </a:lnTo>
                  <a:lnTo>
                    <a:pt x="5042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E8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-3077434"/>
            <a:ext cx="20395108" cy="4690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8672195"/>
            <a:ext cx="20395108" cy="46908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524" y="8913981"/>
            <a:ext cx="1202352" cy="12023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76" y="8913981"/>
            <a:ext cx="1911024" cy="12023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6565987" y="3237636"/>
            <a:ext cx="9956683" cy="487047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2234242" y="4110465"/>
            <a:ext cx="3318421" cy="3124820"/>
            <a:chOff x="0" y="0"/>
            <a:chExt cx="873987" cy="8229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3987" cy="822998"/>
            </a:xfrm>
            <a:custGeom>
              <a:avLst/>
              <a:gdLst/>
              <a:ahLst/>
              <a:cxnLst/>
              <a:rect l="l" t="t" r="r" b="b"/>
              <a:pathLst>
                <a:path w="873987" h="822998">
                  <a:moveTo>
                    <a:pt x="118984" y="0"/>
                  </a:moveTo>
                  <a:lnTo>
                    <a:pt x="755004" y="0"/>
                  </a:lnTo>
                  <a:cubicBezTo>
                    <a:pt x="786560" y="0"/>
                    <a:pt x="816824" y="12536"/>
                    <a:pt x="839138" y="34850"/>
                  </a:cubicBezTo>
                  <a:cubicBezTo>
                    <a:pt x="861452" y="57163"/>
                    <a:pt x="873987" y="87427"/>
                    <a:pt x="873987" y="118984"/>
                  </a:cubicBezTo>
                  <a:lnTo>
                    <a:pt x="873987" y="704014"/>
                  </a:lnTo>
                  <a:cubicBezTo>
                    <a:pt x="873987" y="735571"/>
                    <a:pt x="861452" y="765835"/>
                    <a:pt x="839138" y="788148"/>
                  </a:cubicBezTo>
                  <a:cubicBezTo>
                    <a:pt x="816824" y="810462"/>
                    <a:pt x="786560" y="822998"/>
                    <a:pt x="755004" y="822998"/>
                  </a:cubicBezTo>
                  <a:lnTo>
                    <a:pt x="118984" y="822998"/>
                  </a:lnTo>
                  <a:cubicBezTo>
                    <a:pt x="87427" y="822998"/>
                    <a:pt x="57163" y="810462"/>
                    <a:pt x="34850" y="788148"/>
                  </a:cubicBezTo>
                  <a:cubicBezTo>
                    <a:pt x="12536" y="765835"/>
                    <a:pt x="0" y="735571"/>
                    <a:pt x="0" y="704014"/>
                  </a:cubicBezTo>
                  <a:lnTo>
                    <a:pt x="0" y="118984"/>
                  </a:lnTo>
                  <a:cubicBezTo>
                    <a:pt x="0" y="87427"/>
                    <a:pt x="12536" y="57163"/>
                    <a:pt x="34850" y="34850"/>
                  </a:cubicBezTo>
                  <a:cubicBezTo>
                    <a:pt x="57163" y="12536"/>
                    <a:pt x="87427" y="0"/>
                    <a:pt x="118984" y="0"/>
                  </a:cubicBezTo>
                  <a:close/>
                </a:path>
              </a:pathLst>
            </a:custGeom>
            <a:solidFill>
              <a:srgbClr val="1381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960013" y="4997989"/>
            <a:ext cx="1866880" cy="1866880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629876" y="1957787"/>
            <a:ext cx="15897597" cy="14984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83"/>
              </a:lnSpc>
            </a:pPr>
            <a:r>
              <a:rPr lang="en-US" sz="2702">
                <a:solidFill>
                  <a:srgbClr val="1381BF"/>
                </a:solidFill>
                <a:latin typeface="Poppins Bold"/>
              </a:rPr>
              <a:t>City of Fresno Boards and Commissions listing site:</a:t>
            </a:r>
            <a:r>
              <a:rPr lang="en-US" sz="2702">
                <a:solidFill>
                  <a:srgbClr val="1381BF"/>
                </a:solidFill>
                <a:latin typeface="Poppins"/>
              </a:rPr>
              <a:t> https://bit.ly/COFBoardsAndCommissionsList</a:t>
            </a:r>
          </a:p>
          <a:p>
            <a:pPr>
              <a:lnSpc>
                <a:spcPts val="4288"/>
              </a:lnSpc>
            </a:pPr>
            <a:endParaRPr lang="en-US" sz="2702">
              <a:solidFill>
                <a:srgbClr val="1381BF"/>
              </a:solidFill>
              <a:latin typeface="Poppin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327660"/>
            <a:ext cx="9963001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7F7F7"/>
                </a:solidFill>
                <a:latin typeface="Poppins"/>
              </a:rPr>
              <a:t>City of Fresno Boards and Commissions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9247" y="9153525"/>
            <a:ext cx="9350053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"/>
              </a:rPr>
              <a:t>Fresno Mayor's Office of Community Affairs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640173" y="4260622"/>
            <a:ext cx="199913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 Medium Bold"/>
              </a:rPr>
              <a:t>QR Code: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35431" y="0"/>
            <a:ext cx="19146990" cy="10287000"/>
            <a:chOff x="0" y="0"/>
            <a:chExt cx="504282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829" cy="2709333"/>
            </a:xfrm>
            <a:custGeom>
              <a:avLst/>
              <a:gdLst/>
              <a:ahLst/>
              <a:cxnLst/>
              <a:rect l="l" t="t" r="r" b="b"/>
              <a:pathLst>
                <a:path w="5042829" h="2709333">
                  <a:moveTo>
                    <a:pt x="0" y="0"/>
                  </a:moveTo>
                  <a:lnTo>
                    <a:pt x="5042829" y="0"/>
                  </a:lnTo>
                  <a:lnTo>
                    <a:pt x="5042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E8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-3077434"/>
            <a:ext cx="20395108" cy="4690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8672195"/>
            <a:ext cx="20395108" cy="46908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524" y="8913981"/>
            <a:ext cx="1202352" cy="12023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76" y="8913981"/>
            <a:ext cx="1911024" cy="120235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899496" y="3460232"/>
            <a:ext cx="9433289" cy="459086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3177870" y="4303778"/>
            <a:ext cx="3318421" cy="3124820"/>
            <a:chOff x="0" y="0"/>
            <a:chExt cx="873987" cy="8229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73987" cy="822998"/>
            </a:xfrm>
            <a:custGeom>
              <a:avLst/>
              <a:gdLst/>
              <a:ahLst/>
              <a:cxnLst/>
              <a:rect l="l" t="t" r="r" b="b"/>
              <a:pathLst>
                <a:path w="873987" h="822998">
                  <a:moveTo>
                    <a:pt x="118984" y="0"/>
                  </a:moveTo>
                  <a:lnTo>
                    <a:pt x="755004" y="0"/>
                  </a:lnTo>
                  <a:cubicBezTo>
                    <a:pt x="786560" y="0"/>
                    <a:pt x="816824" y="12536"/>
                    <a:pt x="839138" y="34850"/>
                  </a:cubicBezTo>
                  <a:cubicBezTo>
                    <a:pt x="861452" y="57163"/>
                    <a:pt x="873987" y="87427"/>
                    <a:pt x="873987" y="118984"/>
                  </a:cubicBezTo>
                  <a:lnTo>
                    <a:pt x="873987" y="704014"/>
                  </a:lnTo>
                  <a:cubicBezTo>
                    <a:pt x="873987" y="735571"/>
                    <a:pt x="861452" y="765835"/>
                    <a:pt x="839138" y="788148"/>
                  </a:cubicBezTo>
                  <a:cubicBezTo>
                    <a:pt x="816824" y="810462"/>
                    <a:pt x="786560" y="822998"/>
                    <a:pt x="755004" y="822998"/>
                  </a:cubicBezTo>
                  <a:lnTo>
                    <a:pt x="118984" y="822998"/>
                  </a:lnTo>
                  <a:cubicBezTo>
                    <a:pt x="87427" y="822998"/>
                    <a:pt x="57163" y="810462"/>
                    <a:pt x="34850" y="788148"/>
                  </a:cubicBezTo>
                  <a:cubicBezTo>
                    <a:pt x="12536" y="765835"/>
                    <a:pt x="0" y="735571"/>
                    <a:pt x="0" y="704014"/>
                  </a:cubicBezTo>
                  <a:lnTo>
                    <a:pt x="0" y="118984"/>
                  </a:lnTo>
                  <a:cubicBezTo>
                    <a:pt x="0" y="87427"/>
                    <a:pt x="12536" y="57163"/>
                    <a:pt x="34850" y="34850"/>
                  </a:cubicBezTo>
                  <a:cubicBezTo>
                    <a:pt x="57163" y="12536"/>
                    <a:pt x="87427" y="0"/>
                    <a:pt x="118984" y="0"/>
                  </a:cubicBezTo>
                  <a:close/>
                </a:path>
              </a:pathLst>
            </a:custGeom>
            <a:solidFill>
              <a:srgbClr val="1381B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3" name="Picture 13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849522" y="5143500"/>
            <a:ext cx="1975118" cy="1975118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897071" y="1931978"/>
            <a:ext cx="12940009" cy="1128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90"/>
              </a:lnSpc>
            </a:pPr>
            <a:r>
              <a:rPr lang="en-US" sz="3207">
                <a:solidFill>
                  <a:srgbClr val="1381BF"/>
                </a:solidFill>
                <a:latin typeface="Poppins Medium Bold"/>
              </a:rPr>
              <a:t>City of Fresno Boards and Commissions application website:</a:t>
            </a:r>
            <a:r>
              <a:rPr lang="en-US" sz="3207">
                <a:solidFill>
                  <a:srgbClr val="1381BF"/>
                </a:solidFill>
                <a:latin typeface="Poppins Medium"/>
              </a:rPr>
              <a:t> https://bit.ly/COFBandCApplication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8700" y="327660"/>
            <a:ext cx="9963001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7F7F7"/>
                </a:solidFill>
                <a:latin typeface="Poppins"/>
              </a:rPr>
              <a:t>City of Fresno Boards and Commissions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7909247" y="9153525"/>
            <a:ext cx="9350053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"/>
              </a:rPr>
              <a:t>Fresno Mayor's Office of Community Affairs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583801" y="4453936"/>
            <a:ext cx="1999134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 Medium Bold"/>
              </a:rPr>
              <a:t>QR Code: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429495" y="0"/>
            <a:ext cx="19146990" cy="10287000"/>
            <a:chOff x="0" y="0"/>
            <a:chExt cx="504282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042829" cy="2709333"/>
            </a:xfrm>
            <a:custGeom>
              <a:avLst/>
              <a:gdLst/>
              <a:ahLst/>
              <a:cxnLst/>
              <a:rect l="l" t="t" r="r" b="b"/>
              <a:pathLst>
                <a:path w="5042829" h="2709333">
                  <a:moveTo>
                    <a:pt x="0" y="0"/>
                  </a:moveTo>
                  <a:lnTo>
                    <a:pt x="5042829" y="0"/>
                  </a:lnTo>
                  <a:lnTo>
                    <a:pt x="50428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AE8F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-3077434"/>
            <a:ext cx="20395108" cy="46908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35431" y="8672195"/>
            <a:ext cx="20395108" cy="46908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27524" y="8913981"/>
            <a:ext cx="1202352" cy="1202352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29876" y="8913981"/>
            <a:ext cx="1911024" cy="1202352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065767" y="3439874"/>
            <a:ext cx="12156466" cy="3405889"/>
            <a:chOff x="0" y="0"/>
            <a:chExt cx="3201703" cy="89702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201703" cy="897024"/>
            </a:xfrm>
            <a:custGeom>
              <a:avLst/>
              <a:gdLst/>
              <a:ahLst/>
              <a:cxnLst/>
              <a:rect l="l" t="t" r="r" b="b"/>
              <a:pathLst>
                <a:path w="3201703" h="897024">
                  <a:moveTo>
                    <a:pt x="32480" y="0"/>
                  </a:moveTo>
                  <a:lnTo>
                    <a:pt x="3169223" y="0"/>
                  </a:lnTo>
                  <a:cubicBezTo>
                    <a:pt x="3187161" y="0"/>
                    <a:pt x="3201703" y="14542"/>
                    <a:pt x="3201703" y="32480"/>
                  </a:cubicBezTo>
                  <a:lnTo>
                    <a:pt x="3201703" y="864545"/>
                  </a:lnTo>
                  <a:cubicBezTo>
                    <a:pt x="3201703" y="882483"/>
                    <a:pt x="3187161" y="897024"/>
                    <a:pt x="3169223" y="897024"/>
                  </a:cubicBezTo>
                  <a:lnTo>
                    <a:pt x="32480" y="897024"/>
                  </a:lnTo>
                  <a:cubicBezTo>
                    <a:pt x="14542" y="897024"/>
                    <a:pt x="0" y="882483"/>
                    <a:pt x="0" y="864545"/>
                  </a:cubicBezTo>
                  <a:lnTo>
                    <a:pt x="0" y="32480"/>
                  </a:lnTo>
                  <a:cubicBezTo>
                    <a:pt x="0" y="14542"/>
                    <a:pt x="14542" y="0"/>
                    <a:pt x="32480" y="0"/>
                  </a:cubicBezTo>
                  <a:close/>
                </a:path>
              </a:pathLst>
            </a:custGeom>
            <a:solidFill>
              <a:srgbClr val="1381BF">
                <a:alpha val="63922"/>
              </a:srgbClr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028700" y="327660"/>
            <a:ext cx="9963001" cy="701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>
                <a:solidFill>
                  <a:srgbClr val="F7F7F7"/>
                </a:solidFill>
                <a:latin typeface="Poppins"/>
              </a:rPr>
              <a:t>City of Fresno Boards and Commissions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09247" y="9153525"/>
            <a:ext cx="9350053" cy="6184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"/>
              </a:rPr>
              <a:t>Fresno Mayor's Office of Community Affairs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065767" y="4181111"/>
            <a:ext cx="12156466" cy="18186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 Medium"/>
              </a:rPr>
              <a:t>For OCA assistance with 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 Medium"/>
              </a:rPr>
              <a:t>City of Fresno Boards and Commissions: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7F7F7"/>
                </a:solidFill>
                <a:latin typeface="Poppins Medium"/>
              </a:rPr>
              <a:t>(559) 621-7923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195</Words>
  <Application>Microsoft Office PowerPoint</Application>
  <PresentationFormat>Custom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Poppins Bold</vt:lpstr>
      <vt:lpstr>Poppins Medium</vt:lpstr>
      <vt:lpstr>Calibri</vt:lpstr>
      <vt:lpstr>Arial</vt:lpstr>
      <vt:lpstr>Poppins</vt:lpstr>
      <vt:lpstr>Poppins Medium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Pitch Deck Presentation Template</dc:title>
  <dc:creator>Alma Martinez</dc:creator>
  <cp:lastModifiedBy>Alma Martinez</cp:lastModifiedBy>
  <cp:revision>1</cp:revision>
  <dcterms:created xsi:type="dcterms:W3CDTF">2006-08-16T00:00:00Z</dcterms:created>
  <dcterms:modified xsi:type="dcterms:W3CDTF">2023-02-03T23:50:08Z</dcterms:modified>
  <dc:identifier>DAFUyOV7lJU</dc:identifier>
</cp:coreProperties>
</file>