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753600" cy="73152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Glacial Indifference" panose="020B0604020202020204" charset="0"/>
      <p:regular r:id="rId37"/>
    </p:embeddedFont>
    <p:embeddedFont>
      <p:font typeface="Playfair Display" panose="020B0604020202020204" pitchFamily="2" charset="0"/>
      <p:regular r:id="rId38"/>
    </p:embeddedFont>
    <p:embeddedFont>
      <p:font typeface="Playfair Display Bold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071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3497598" y="3773476"/>
            <a:ext cx="2758405" cy="2758405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3559638" y="3835516"/>
            <a:ext cx="2634325" cy="263432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3097" y="366349"/>
            <a:ext cx="9304694" cy="2346477"/>
            <a:chOff x="0" y="0"/>
            <a:chExt cx="12406258" cy="3128636"/>
          </a:xfrm>
        </p:grpSpPr>
        <p:sp>
          <p:nvSpPr>
            <p:cNvPr id="6" name="TextBox 6"/>
            <p:cNvSpPr txBox="1"/>
            <p:nvPr/>
          </p:nvSpPr>
          <p:spPr>
            <a:xfrm>
              <a:off x="0" y="123825"/>
              <a:ext cx="12406258" cy="2251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00"/>
                </a:lnSpc>
              </a:pPr>
              <a:r>
                <a:rPr lang="en-US" sz="6400" spc="640">
                  <a:solidFill>
                    <a:srgbClr val="FFFFFF"/>
                  </a:solidFill>
                  <a:latin typeface="Playfair Display"/>
                </a:rPr>
                <a:t>FRESNO POLICE DEPARTMENT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10382"/>
              <a:ext cx="10951234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Glacial Indifference"/>
                </a:rPr>
                <a:t>                                             Paco Balderrama, Chief of Police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09011" y="3556719"/>
            <a:ext cx="3535579" cy="353557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735" y="322148"/>
            <a:ext cx="9540129" cy="40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1"/>
              </a:lnSpc>
            </a:pPr>
            <a:r>
              <a:rPr lang="en-US" sz="2971" u="sng" spc="297">
                <a:solidFill>
                  <a:srgbClr val="FFFFFF"/>
                </a:solidFill>
                <a:latin typeface="Playfair Display"/>
              </a:rPr>
              <a:t>FAMILY JUSTICE BUREAU</a:t>
            </a:r>
          </a:p>
          <a:p>
            <a:pPr algn="ctr">
              <a:lnSpc>
                <a:spcPts val="464"/>
              </a:lnSpc>
            </a:pPr>
            <a:endParaRPr lang="en-US" sz="2971" u="sng" spc="297">
              <a:solidFill>
                <a:srgbClr val="FFFFFF"/>
              </a:solidFill>
              <a:latin typeface="Playfair Displa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26488" y="1328446"/>
            <a:ext cx="6758977" cy="182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"/>
              </a:rPr>
              <a:t>Domestic Violence Unit:</a:t>
            </a:r>
          </a:p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One Sergeant </a:t>
            </a:r>
          </a:p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Nine Detectives</a:t>
            </a:r>
          </a:p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Two Marjaree Mason Center Advocates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65712" y="4520747"/>
            <a:ext cx="2781152" cy="1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 Bold"/>
              </a:rPr>
              <a:t>2021:</a:t>
            </a:r>
          </a:p>
          <a:p>
            <a:pPr algn="ctr">
              <a:lnSpc>
                <a:spcPts val="3611"/>
              </a:lnSpc>
            </a:pPr>
            <a:endParaRPr lang="en-US" sz="2579" u="sng">
              <a:solidFill>
                <a:srgbClr val="FFFFFF"/>
              </a:solidFill>
              <a:latin typeface="Playfair Display Bold"/>
            </a:endParaRPr>
          </a:p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• 6,100 Cases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20258" y="3657600"/>
            <a:ext cx="3908957" cy="260434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735" y="322148"/>
            <a:ext cx="9540129" cy="40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1"/>
              </a:lnSpc>
            </a:pPr>
            <a:r>
              <a:rPr lang="en-US" sz="2971" u="sng" spc="297">
                <a:solidFill>
                  <a:srgbClr val="FFFFFF"/>
                </a:solidFill>
                <a:latin typeface="Playfair Display"/>
              </a:rPr>
              <a:t>FAMILY JUSTICE BUREAU</a:t>
            </a:r>
          </a:p>
          <a:p>
            <a:pPr algn="ctr">
              <a:lnSpc>
                <a:spcPts val="464"/>
              </a:lnSpc>
            </a:pPr>
            <a:endParaRPr lang="en-US" sz="2971" u="sng" spc="297">
              <a:solidFill>
                <a:srgbClr val="FFFFFF"/>
              </a:solidFill>
              <a:latin typeface="Playfair Displa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735" y="1283532"/>
            <a:ext cx="6841435" cy="5478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"/>
              </a:rPr>
              <a:t>Child Abuse/Missing Person Unit: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One Sergeant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Seven Detectives</a:t>
            </a:r>
          </a:p>
          <a:p>
            <a:pPr>
              <a:lnSpc>
                <a:spcPts val="3611"/>
              </a:lnSpc>
            </a:pPr>
            <a:endParaRPr lang="en-US" sz="2579">
              <a:solidFill>
                <a:srgbClr val="FFFFFF"/>
              </a:solidFill>
              <a:latin typeface="Playfair Display"/>
            </a:endParaRPr>
          </a:p>
          <a:p>
            <a:pPr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 </a:t>
            </a:r>
            <a:r>
              <a:rPr lang="en-US" sz="2579" u="sng">
                <a:solidFill>
                  <a:srgbClr val="FFFFFF"/>
                </a:solidFill>
                <a:latin typeface="Playfair Display"/>
              </a:rPr>
              <a:t>Responsibilities:</a:t>
            </a:r>
          </a:p>
          <a:p>
            <a:pPr marL="557022" lvl="1" indent="-278511" algn="just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Investigation of all </a:t>
            </a:r>
          </a:p>
          <a:p>
            <a:pPr algn="just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       Missing Persons Cases</a:t>
            </a:r>
          </a:p>
          <a:p>
            <a:pPr marL="557022" lvl="1" indent="-278511" algn="just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Accidents</a:t>
            </a:r>
          </a:p>
          <a:p>
            <a:pPr marL="557022" lvl="1" indent="-278511" algn="just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Foul Play</a:t>
            </a:r>
          </a:p>
          <a:p>
            <a:pPr marL="557022" lvl="1" indent="-278511" algn="just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Abduction</a:t>
            </a:r>
          </a:p>
          <a:p>
            <a:pPr marL="557022" lvl="1" indent="-278511" algn="just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Run Aways</a:t>
            </a:r>
          </a:p>
          <a:p>
            <a:pPr marL="557022" lvl="1" indent="-278511" algn="just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Potential Abuse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40928" y="1946141"/>
            <a:ext cx="2781152" cy="1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 Bold"/>
              </a:rPr>
              <a:t>2021:</a:t>
            </a:r>
          </a:p>
          <a:p>
            <a:pPr algn="ctr">
              <a:lnSpc>
                <a:spcPts val="3611"/>
              </a:lnSpc>
            </a:pPr>
            <a:endParaRPr lang="en-US" sz="2579" u="sng">
              <a:solidFill>
                <a:srgbClr val="FFFFFF"/>
              </a:solidFill>
              <a:latin typeface="Playfair Display Bold"/>
            </a:endParaRPr>
          </a:p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• 3,800 Cases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1248"/>
          <a:stretch>
            <a:fillRect/>
          </a:stretch>
        </p:blipFill>
        <p:spPr>
          <a:xfrm>
            <a:off x="6021062" y="2069418"/>
            <a:ext cx="3519785" cy="20812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735" y="322148"/>
            <a:ext cx="9540129" cy="40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1"/>
              </a:lnSpc>
            </a:pPr>
            <a:r>
              <a:rPr lang="en-US" sz="2971" u="sng" spc="297">
                <a:solidFill>
                  <a:srgbClr val="FFFFFF"/>
                </a:solidFill>
                <a:latin typeface="Playfair Display"/>
              </a:rPr>
              <a:t>FAMILY JUSTICE BUREAU</a:t>
            </a:r>
          </a:p>
          <a:p>
            <a:pPr algn="ctr">
              <a:lnSpc>
                <a:spcPts val="464"/>
              </a:lnSpc>
            </a:pPr>
            <a:endParaRPr lang="en-US" sz="2971" u="sng" spc="297">
              <a:solidFill>
                <a:srgbClr val="FFFFFF"/>
              </a:solidFill>
              <a:latin typeface="Playfair Displa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735" y="760994"/>
            <a:ext cx="6652960" cy="6392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"/>
              </a:rPr>
              <a:t>Financial Crimes Unit: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One Sergeant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Four Detectives</a:t>
            </a:r>
          </a:p>
          <a:p>
            <a:pPr marL="557022" lvl="1" indent="-278511" algn="just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Digital Forensic Lab-One Analyst</a:t>
            </a:r>
          </a:p>
          <a:p>
            <a:pPr algn="just">
              <a:lnSpc>
                <a:spcPts val="3611"/>
              </a:lnSpc>
            </a:pPr>
            <a:endParaRPr lang="en-US" sz="2579">
              <a:solidFill>
                <a:srgbClr val="FFFFFF"/>
              </a:solidFill>
              <a:latin typeface="Playfair Display"/>
            </a:endParaRPr>
          </a:p>
          <a:p>
            <a:pPr algn="just">
              <a:lnSpc>
                <a:spcPts val="3611"/>
              </a:lnSpc>
            </a:pPr>
            <a:endParaRPr lang="en-US" sz="2579">
              <a:solidFill>
                <a:srgbClr val="FFFFFF"/>
              </a:solidFill>
              <a:latin typeface="Playfair Display"/>
            </a:endParaRPr>
          </a:p>
          <a:p>
            <a:pPr algn="just">
              <a:lnSpc>
                <a:spcPts val="3611"/>
              </a:lnSpc>
            </a:pPr>
            <a:endParaRPr lang="en-US" sz="2579">
              <a:solidFill>
                <a:srgbClr val="FFFFFF"/>
              </a:solidFill>
              <a:latin typeface="Playfair Display"/>
            </a:endParaRPr>
          </a:p>
          <a:p>
            <a:pPr algn="just"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"/>
              </a:rPr>
              <a:t>Financial Crimes Unit Responsibilities:</a:t>
            </a:r>
          </a:p>
          <a:p>
            <a:pPr marL="557022" lvl="1" indent="-278511" algn="just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Fraud-Related Crime Investigations</a:t>
            </a:r>
          </a:p>
          <a:p>
            <a:pPr marL="557022" lvl="1" indent="-278511" algn="just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ATM/Credit Card Fraud</a:t>
            </a:r>
          </a:p>
          <a:p>
            <a:pPr marL="557022" lvl="1" indent="-278511" algn="just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Check Fraud</a:t>
            </a:r>
          </a:p>
          <a:p>
            <a:pPr marL="557022" lvl="1" indent="-278511" algn="just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Social Media Scams </a:t>
            </a:r>
          </a:p>
          <a:p>
            <a:pPr marL="557022" lvl="1" indent="-278511" algn="just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Real Estate/Notary Fraud</a:t>
            </a:r>
          </a:p>
          <a:p>
            <a:pPr marL="557022" lvl="1" indent="-278511" algn="just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Fraud by False Pretense/Deceit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6050" y="4070961"/>
            <a:ext cx="3884929" cy="293764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735" y="192571"/>
            <a:ext cx="9540129" cy="40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1"/>
              </a:lnSpc>
            </a:pPr>
            <a:r>
              <a:rPr lang="en-US" sz="2971" u="sng" spc="297">
                <a:solidFill>
                  <a:srgbClr val="FFFFFF"/>
                </a:solidFill>
                <a:latin typeface="Playfair Display"/>
              </a:rPr>
              <a:t>SPECIAL INVESTIGATIONS BUREAU</a:t>
            </a:r>
          </a:p>
          <a:p>
            <a:pPr algn="ctr">
              <a:lnSpc>
                <a:spcPts val="464"/>
              </a:lnSpc>
            </a:pPr>
            <a:endParaRPr lang="en-US" sz="2971" u="sng" spc="297">
              <a:solidFill>
                <a:srgbClr val="FFFFFF"/>
              </a:solidFill>
              <a:latin typeface="Playfair Displa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735" y="906581"/>
            <a:ext cx="7065250" cy="5935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"/>
              </a:rPr>
              <a:t>Narcotics/HIDTA: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One Sergeant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Nine Detectives</a:t>
            </a:r>
          </a:p>
          <a:p>
            <a:pPr>
              <a:lnSpc>
                <a:spcPts val="3611"/>
              </a:lnSpc>
            </a:pPr>
            <a:endParaRPr lang="en-US" sz="2579">
              <a:solidFill>
                <a:srgbClr val="FFFFFF"/>
              </a:solidFill>
              <a:latin typeface="Playfair Display"/>
            </a:endParaRPr>
          </a:p>
          <a:p>
            <a:pPr algn="just"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"/>
              </a:rPr>
              <a:t>Major Narcotics Unit Responsibilities:</a:t>
            </a:r>
          </a:p>
          <a:p>
            <a:pPr marL="557022" lvl="1" indent="-278511" algn="just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Investigations of large-scale narcotics sales</a:t>
            </a:r>
          </a:p>
          <a:p>
            <a:pPr marL="557022" lvl="1" indent="-278511" algn="just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Works collaboratively with: </a:t>
            </a:r>
          </a:p>
          <a:p>
            <a:pPr marL="557022" lvl="1" indent="-278511" algn="just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DEA </a:t>
            </a:r>
          </a:p>
          <a:p>
            <a:pPr marL="557022" lvl="1" indent="-278511" algn="just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FBI</a:t>
            </a:r>
          </a:p>
          <a:p>
            <a:pPr marL="557022" lvl="1" indent="-278511" algn="just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ATF</a:t>
            </a:r>
          </a:p>
          <a:p>
            <a:pPr marL="557022" lvl="1" indent="-278511" algn="just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HSI</a:t>
            </a:r>
          </a:p>
          <a:p>
            <a:pPr marL="557022" lvl="1" indent="-278511" algn="just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USPS</a:t>
            </a:r>
          </a:p>
          <a:p>
            <a:pPr marL="557022" lvl="1" indent="-278511" algn="just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IRS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5678" y="808562"/>
            <a:ext cx="3724431" cy="230449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735" y="192571"/>
            <a:ext cx="9540129" cy="40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1"/>
              </a:lnSpc>
            </a:pPr>
            <a:r>
              <a:rPr lang="en-US" sz="2971" u="sng" spc="297">
                <a:solidFill>
                  <a:srgbClr val="FFFFFF"/>
                </a:solidFill>
                <a:latin typeface="Playfair Display"/>
              </a:rPr>
              <a:t>SPECIAL INVESTIGATIONS BUREAU</a:t>
            </a:r>
          </a:p>
          <a:p>
            <a:pPr algn="ctr">
              <a:lnSpc>
                <a:spcPts val="464"/>
              </a:lnSpc>
            </a:pPr>
            <a:endParaRPr lang="en-US" sz="2971" u="sng" spc="297">
              <a:solidFill>
                <a:srgbClr val="FFFFFF"/>
              </a:solidFill>
              <a:latin typeface="Playfair Displa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735" y="3055904"/>
            <a:ext cx="5333632" cy="3649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"/>
              </a:rPr>
              <a:t>Vice/Intel Unit:</a:t>
            </a:r>
          </a:p>
          <a:p>
            <a:pPr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One Sergeant </a:t>
            </a:r>
          </a:p>
          <a:p>
            <a:pPr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Seven Detectives</a:t>
            </a:r>
          </a:p>
          <a:p>
            <a:pPr>
              <a:lnSpc>
                <a:spcPts val="3611"/>
              </a:lnSpc>
            </a:pPr>
            <a:endParaRPr lang="en-US" sz="2579">
              <a:solidFill>
                <a:srgbClr val="FFFFFF"/>
              </a:solidFill>
              <a:latin typeface="Playfair Display"/>
            </a:endParaRPr>
          </a:p>
          <a:p>
            <a:pPr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"/>
              </a:rPr>
              <a:t>Vice/Intel Unit Responsibilities:</a:t>
            </a:r>
          </a:p>
          <a:p>
            <a:pPr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Regulation of massage businesses</a:t>
            </a:r>
          </a:p>
          <a:p>
            <a:pPr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Gambling Houses</a:t>
            </a:r>
          </a:p>
          <a:p>
            <a:pPr algn="l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Human Trafficking Rescues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92224" y="3262523"/>
            <a:ext cx="3354641" cy="2277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2021:</a:t>
            </a:r>
          </a:p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 Vice started routinely investigating criminal street gang members involved in pimping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66236" y="1768475"/>
            <a:ext cx="3880629" cy="388062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735" y="192571"/>
            <a:ext cx="9540129" cy="40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1"/>
              </a:lnSpc>
            </a:pPr>
            <a:r>
              <a:rPr lang="en-US" sz="2971" u="sng" spc="297">
                <a:solidFill>
                  <a:srgbClr val="FFFFFF"/>
                </a:solidFill>
                <a:latin typeface="Playfair Display"/>
              </a:rPr>
              <a:t>SPECIAL INVESTIGATIONS BUREAU</a:t>
            </a:r>
          </a:p>
          <a:p>
            <a:pPr algn="ctr">
              <a:lnSpc>
                <a:spcPts val="464"/>
              </a:lnSpc>
            </a:pPr>
            <a:endParaRPr lang="en-US" sz="2971" u="sng" spc="297">
              <a:solidFill>
                <a:srgbClr val="FFFFFF"/>
              </a:solidFill>
              <a:latin typeface="Playfair Displa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9193" y="1711325"/>
            <a:ext cx="5333632" cy="4106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"/>
              </a:rPr>
              <a:t>Gun Crime Unit: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One Sergeant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Six Detectives</a:t>
            </a:r>
          </a:p>
          <a:p>
            <a:pPr>
              <a:lnSpc>
                <a:spcPts val="3611"/>
              </a:lnSpc>
            </a:pPr>
            <a:endParaRPr lang="en-US" sz="2579">
              <a:solidFill>
                <a:srgbClr val="FFFFFF"/>
              </a:solidFill>
              <a:latin typeface="Playfair Display"/>
            </a:endParaRPr>
          </a:p>
          <a:p>
            <a:pPr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"/>
              </a:rPr>
              <a:t>Gun Crime Unit Responsibilities:</a:t>
            </a:r>
          </a:p>
          <a:p>
            <a:pPr>
              <a:lnSpc>
                <a:spcPts val="3611"/>
              </a:lnSpc>
            </a:pPr>
            <a:endParaRPr lang="en-US" sz="2579" u="sng">
              <a:solidFill>
                <a:srgbClr val="FFFFFF"/>
              </a:solidFill>
              <a:latin typeface="Playfair Display"/>
            </a:endParaRP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Investigation of gun crime cases</a:t>
            </a:r>
          </a:p>
          <a:p>
            <a:pPr>
              <a:lnSpc>
                <a:spcPts val="3611"/>
              </a:lnSpc>
            </a:pPr>
            <a:endParaRPr lang="en-US" sz="2579">
              <a:solidFill>
                <a:srgbClr val="FFFFFF"/>
              </a:solidFill>
              <a:latin typeface="Playfair Display"/>
            </a:endParaRPr>
          </a:p>
          <a:p>
            <a:pPr algn="l">
              <a:lnSpc>
                <a:spcPts val="3611"/>
              </a:lnSpc>
            </a:pPr>
            <a:endParaRPr lang="en-US" sz="2579">
              <a:solidFill>
                <a:srgbClr val="FFFFFF"/>
              </a:solidFill>
              <a:latin typeface="Playfair Displ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98398" y="2334191"/>
            <a:ext cx="3970228" cy="264681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735" y="260186"/>
            <a:ext cx="9540129" cy="341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2579" u="sng" spc="257">
                <a:solidFill>
                  <a:srgbClr val="FFFFFF"/>
                </a:solidFill>
                <a:latin typeface="Playfair Display"/>
              </a:rPr>
              <a:t>COMMUNICATIONS DATA ANALYSIS BUREAU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735" y="1063100"/>
            <a:ext cx="5076160" cy="4107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7156" lvl="1" indent="-278578">
              <a:lnSpc>
                <a:spcPts val="3612"/>
              </a:lnSpc>
              <a:buFont typeface="Arial"/>
              <a:buChar char="•"/>
            </a:pPr>
            <a:r>
              <a:rPr lang="en-US" sz="2580">
                <a:solidFill>
                  <a:srgbClr val="FFFFFF"/>
                </a:solidFill>
                <a:latin typeface="Playfair Display"/>
              </a:rPr>
              <a:t>One Lieutenant </a:t>
            </a:r>
          </a:p>
          <a:p>
            <a:pPr marL="557156" lvl="1" indent="-278578">
              <a:lnSpc>
                <a:spcPts val="3612"/>
              </a:lnSpc>
              <a:buFont typeface="Arial"/>
              <a:buChar char="•"/>
            </a:pPr>
            <a:r>
              <a:rPr lang="en-US" sz="2580">
                <a:solidFill>
                  <a:srgbClr val="FFFFFF"/>
                </a:solidFill>
                <a:latin typeface="Playfair Display"/>
              </a:rPr>
              <a:t>Six civilian supervisors</a:t>
            </a:r>
          </a:p>
          <a:p>
            <a:pPr marL="557156" lvl="1" indent="-278578">
              <a:lnSpc>
                <a:spcPts val="3612"/>
              </a:lnSpc>
              <a:buFont typeface="Arial"/>
              <a:buChar char="•"/>
            </a:pPr>
            <a:r>
              <a:rPr lang="en-US" sz="2580">
                <a:solidFill>
                  <a:srgbClr val="FFFFFF"/>
                </a:solidFill>
                <a:latin typeface="Playfair Display"/>
              </a:rPr>
              <a:t>Authorized for 103 dispatchers</a:t>
            </a:r>
          </a:p>
          <a:p>
            <a:pPr marL="557156" lvl="1" indent="-278578">
              <a:lnSpc>
                <a:spcPts val="3612"/>
              </a:lnSpc>
              <a:buFont typeface="Arial"/>
              <a:buChar char="•"/>
            </a:pPr>
            <a:r>
              <a:rPr lang="en-US" sz="2580">
                <a:solidFill>
                  <a:srgbClr val="FFFFFF"/>
                </a:solidFill>
                <a:latin typeface="Playfair Display"/>
              </a:rPr>
              <a:t>First Public Safety Answer Point for 9-1-1 calls</a:t>
            </a:r>
          </a:p>
          <a:p>
            <a:pPr marL="557156" lvl="1" indent="-278578">
              <a:lnSpc>
                <a:spcPts val="3612"/>
              </a:lnSpc>
              <a:buFont typeface="Arial"/>
              <a:buChar char="•"/>
            </a:pPr>
            <a:r>
              <a:rPr lang="en-US" sz="2580">
                <a:solidFill>
                  <a:srgbClr val="FFFFFF"/>
                </a:solidFill>
                <a:latin typeface="Playfair Display"/>
              </a:rPr>
              <a:t>Calls assessed by dispatchers</a:t>
            </a:r>
          </a:p>
          <a:p>
            <a:pPr marL="557156" lvl="1" indent="-278578">
              <a:lnSpc>
                <a:spcPts val="3612"/>
              </a:lnSpc>
              <a:buFont typeface="Arial"/>
              <a:buChar char="•"/>
            </a:pPr>
            <a:r>
              <a:rPr lang="en-US" sz="2580">
                <a:solidFill>
                  <a:srgbClr val="FFFFFF"/>
                </a:solidFill>
                <a:latin typeface="Playfair Display"/>
              </a:rPr>
              <a:t>Create calls for service </a:t>
            </a:r>
          </a:p>
          <a:p>
            <a:pPr marL="557156" lvl="1" indent="-278578">
              <a:lnSpc>
                <a:spcPts val="3612"/>
              </a:lnSpc>
              <a:buFont typeface="Arial"/>
              <a:buChar char="•"/>
            </a:pPr>
            <a:r>
              <a:rPr lang="en-US" sz="2580">
                <a:solidFill>
                  <a:srgbClr val="FFFFFF"/>
                </a:solidFill>
                <a:latin typeface="Playfair Display"/>
              </a:rPr>
              <a:t>Route to other agency when applicable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735" y="5873496"/>
            <a:ext cx="8389937" cy="90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"/>
              </a:rPr>
              <a:t>2021:</a:t>
            </a:r>
            <a:r>
              <a:rPr lang="en-US" sz="2579">
                <a:solidFill>
                  <a:srgbClr val="FFFFFF"/>
                </a:solidFill>
                <a:latin typeface="Playfair Display"/>
              </a:rPr>
              <a:t> </a:t>
            </a:r>
          </a:p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•418, 779      9-1-1 calls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8857" y="6722364"/>
            <a:ext cx="8495954" cy="44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•517, 043      non-emergency calls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02057" y="4067852"/>
            <a:ext cx="2825189" cy="192819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735" y="260186"/>
            <a:ext cx="9540129" cy="341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2579" u="sng" spc="257">
                <a:solidFill>
                  <a:srgbClr val="FFFFFF"/>
                </a:solidFill>
                <a:latin typeface="Playfair Display"/>
              </a:rPr>
              <a:t>COMMUNICATIONS DATA ANALYSIS BUREAU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735" y="897996"/>
            <a:ext cx="7254096" cy="6301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7"/>
              </a:lnSpc>
            </a:pPr>
            <a:r>
              <a:rPr lang="en-US" sz="2405" u="sng">
                <a:solidFill>
                  <a:srgbClr val="FFFFFF"/>
                </a:solidFill>
                <a:latin typeface="Playfair Display"/>
              </a:rPr>
              <a:t>Crime Scene Investigations Section:</a:t>
            </a:r>
          </a:p>
          <a:p>
            <a:pPr marL="519240" lvl="1" indent="-259620">
              <a:lnSpc>
                <a:spcPts val="3367"/>
              </a:lnSpc>
              <a:buFont typeface="Arial"/>
              <a:buChar char="•"/>
            </a:pPr>
            <a:r>
              <a:rPr lang="en-US" sz="2405">
                <a:solidFill>
                  <a:srgbClr val="FFFFFF"/>
                </a:solidFill>
                <a:latin typeface="Playfair Display"/>
              </a:rPr>
              <a:t>One Manager </a:t>
            </a:r>
          </a:p>
          <a:p>
            <a:pPr marL="519240" lvl="1" indent="-259620">
              <a:lnSpc>
                <a:spcPts val="3367"/>
              </a:lnSpc>
              <a:buFont typeface="Arial"/>
              <a:buChar char="•"/>
            </a:pPr>
            <a:r>
              <a:rPr lang="en-US" sz="2405">
                <a:solidFill>
                  <a:srgbClr val="FFFFFF"/>
                </a:solidFill>
                <a:latin typeface="Playfair Display"/>
              </a:rPr>
              <a:t>19 Crime Scene Investigations Technicians</a:t>
            </a:r>
          </a:p>
          <a:p>
            <a:pPr marL="519240" lvl="1" indent="-259620">
              <a:lnSpc>
                <a:spcPts val="3367"/>
              </a:lnSpc>
              <a:buFont typeface="Arial"/>
              <a:buChar char="•"/>
            </a:pPr>
            <a:r>
              <a:rPr lang="en-US" sz="2405">
                <a:solidFill>
                  <a:srgbClr val="FFFFFF"/>
                </a:solidFill>
                <a:latin typeface="Playfair Display"/>
              </a:rPr>
              <a:t>Housed at Headquarters</a:t>
            </a:r>
          </a:p>
          <a:p>
            <a:pPr>
              <a:lnSpc>
                <a:spcPts val="3611"/>
              </a:lnSpc>
            </a:pPr>
            <a:endParaRPr lang="en-US" sz="2405">
              <a:solidFill>
                <a:srgbClr val="FFFFFF"/>
              </a:solidFill>
              <a:latin typeface="Playfair Display"/>
            </a:endParaRPr>
          </a:p>
          <a:p>
            <a:pPr>
              <a:lnSpc>
                <a:spcPts val="3367"/>
              </a:lnSpc>
            </a:pPr>
            <a:r>
              <a:rPr lang="en-US" sz="2405" u="sng">
                <a:solidFill>
                  <a:srgbClr val="FFFFFF"/>
                </a:solidFill>
                <a:latin typeface="Playfair Display"/>
              </a:rPr>
              <a:t>Responsibilities:</a:t>
            </a:r>
          </a:p>
          <a:p>
            <a:pPr>
              <a:lnSpc>
                <a:spcPts val="3367"/>
              </a:lnSpc>
            </a:pPr>
            <a:r>
              <a:rPr lang="en-US" sz="2405">
                <a:solidFill>
                  <a:srgbClr val="FFFFFF"/>
                </a:solidFill>
                <a:latin typeface="Playfair Display"/>
              </a:rPr>
              <a:t> Specialized Crime Scene Investigation </a:t>
            </a:r>
          </a:p>
          <a:p>
            <a:pPr marL="519240" lvl="1" indent="-259620">
              <a:lnSpc>
                <a:spcPts val="3367"/>
              </a:lnSpc>
              <a:buFont typeface="Arial"/>
              <a:buChar char="•"/>
            </a:pPr>
            <a:r>
              <a:rPr lang="en-US" sz="2405">
                <a:solidFill>
                  <a:srgbClr val="FFFFFF"/>
                </a:solidFill>
                <a:latin typeface="Playfair Display"/>
              </a:rPr>
              <a:t>Forensic Services </a:t>
            </a:r>
          </a:p>
          <a:p>
            <a:pPr marL="519240" lvl="1" indent="-259620">
              <a:lnSpc>
                <a:spcPts val="3367"/>
              </a:lnSpc>
              <a:buFont typeface="Arial"/>
              <a:buChar char="•"/>
            </a:pPr>
            <a:r>
              <a:rPr lang="en-US" sz="2405">
                <a:solidFill>
                  <a:srgbClr val="FFFFFF"/>
                </a:solidFill>
                <a:latin typeface="Playfair Display"/>
              </a:rPr>
              <a:t>Crime Scene Processing </a:t>
            </a:r>
          </a:p>
          <a:p>
            <a:pPr marL="519240" lvl="1" indent="-259620">
              <a:lnSpc>
                <a:spcPts val="3367"/>
              </a:lnSpc>
              <a:buFont typeface="Arial"/>
              <a:buChar char="•"/>
            </a:pPr>
            <a:r>
              <a:rPr lang="en-US" sz="2405">
                <a:solidFill>
                  <a:srgbClr val="FFFFFF"/>
                </a:solidFill>
                <a:latin typeface="Playfair Display"/>
              </a:rPr>
              <a:t>Evidence Photography </a:t>
            </a:r>
          </a:p>
          <a:p>
            <a:pPr marL="519240" lvl="1" indent="-259620">
              <a:lnSpc>
                <a:spcPts val="3367"/>
              </a:lnSpc>
              <a:buFont typeface="Arial"/>
              <a:buChar char="•"/>
            </a:pPr>
            <a:r>
              <a:rPr lang="en-US" sz="2405">
                <a:solidFill>
                  <a:srgbClr val="FFFFFF"/>
                </a:solidFill>
                <a:latin typeface="Playfair Display"/>
              </a:rPr>
              <a:t>Expert Courtroom Testimony</a:t>
            </a:r>
          </a:p>
          <a:p>
            <a:pPr marL="519240" lvl="1" indent="-259620">
              <a:lnSpc>
                <a:spcPts val="3367"/>
              </a:lnSpc>
              <a:buFont typeface="Arial"/>
              <a:buChar char="•"/>
            </a:pPr>
            <a:r>
              <a:rPr lang="en-US" sz="2405">
                <a:solidFill>
                  <a:srgbClr val="FFFFFF"/>
                </a:solidFill>
                <a:latin typeface="Playfair Display"/>
              </a:rPr>
              <a:t>Blood/DNA/Sample Collection</a:t>
            </a:r>
          </a:p>
          <a:p>
            <a:pPr marL="519240" lvl="1" indent="-259620">
              <a:lnSpc>
                <a:spcPts val="3367"/>
              </a:lnSpc>
              <a:buFont typeface="Arial"/>
              <a:buChar char="•"/>
            </a:pPr>
            <a:r>
              <a:rPr lang="en-US" sz="2405">
                <a:solidFill>
                  <a:srgbClr val="FFFFFF"/>
                </a:solidFill>
                <a:latin typeface="Playfair Display"/>
              </a:rPr>
              <a:t>Major Crime Scene Diagram Construction</a:t>
            </a:r>
          </a:p>
          <a:p>
            <a:pPr marL="519240" lvl="1" indent="-259620">
              <a:lnSpc>
                <a:spcPts val="3367"/>
              </a:lnSpc>
              <a:buFont typeface="Arial"/>
              <a:buChar char="•"/>
            </a:pPr>
            <a:r>
              <a:rPr lang="en-US" sz="2405">
                <a:solidFill>
                  <a:srgbClr val="FFFFFF"/>
                </a:solidFill>
                <a:latin typeface="Playfair Display"/>
              </a:rPr>
              <a:t>Latent Fingerprint Processing and Development  </a:t>
            </a:r>
          </a:p>
          <a:p>
            <a:pPr>
              <a:lnSpc>
                <a:spcPts val="3367"/>
              </a:lnSpc>
            </a:pPr>
            <a:r>
              <a:rPr lang="en-US" sz="2405">
                <a:solidFill>
                  <a:srgbClr val="FFFFFF"/>
                </a:solidFill>
                <a:latin typeface="Playfair Display"/>
              </a:rPr>
              <a:t>                    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49311" y="2106723"/>
            <a:ext cx="2697554" cy="1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Operates: </a:t>
            </a:r>
          </a:p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24 hours a day, seven days a week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40743" y="884656"/>
            <a:ext cx="3413289" cy="255996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735" y="260186"/>
            <a:ext cx="9540129" cy="341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2579" u="sng" spc="257">
                <a:solidFill>
                  <a:srgbClr val="FFFFFF"/>
                </a:solidFill>
                <a:latin typeface="Playfair Display"/>
              </a:rPr>
              <a:t>TRAFFIC SAFETY/SUPPORT SERVICES SECTION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735" y="1926056"/>
            <a:ext cx="7237652" cy="3192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One Lieutenant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Five Sergeants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34 Motor Officers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Seven Motor Detectives</a:t>
            </a:r>
          </a:p>
          <a:p>
            <a:pPr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       (Three hit and run, three fatal investigations)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Administrative Staff  </a:t>
            </a:r>
          </a:p>
          <a:p>
            <a:pPr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                    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28023" y="4707533"/>
            <a:ext cx="2697554" cy="1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Operates: </a:t>
            </a:r>
          </a:p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19 hours a day, seven days a week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735" y="6272269"/>
            <a:ext cx="9540129" cy="90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"/>
              </a:rPr>
              <a:t>I</a:t>
            </a:r>
            <a:r>
              <a:rPr lang="en-US" sz="2579">
                <a:solidFill>
                  <a:srgbClr val="FFFFFF"/>
                </a:solidFill>
                <a:latin typeface="Playfair Display"/>
              </a:rPr>
              <a:t>n 2021, The Collision Reconstruction Unit (CRU) </a:t>
            </a:r>
          </a:p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investigated 62 cases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1994" y="4488504"/>
            <a:ext cx="4901108" cy="275208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735" y="219049"/>
            <a:ext cx="9540129" cy="665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2579" u="sng" spc="257">
                <a:solidFill>
                  <a:srgbClr val="FFFFFF"/>
                </a:solidFill>
                <a:latin typeface="Playfair Display"/>
              </a:rPr>
              <a:t>COMMUNITY RELATIONS/AIR OPERATIONS</a:t>
            </a:r>
          </a:p>
          <a:p>
            <a:pPr algn="ctr">
              <a:lnSpc>
                <a:spcPts val="2579"/>
              </a:lnSpc>
            </a:pPr>
            <a:endParaRPr lang="en-US" sz="2579" u="sng" spc="257">
              <a:solidFill>
                <a:srgbClr val="FFFFFF"/>
              </a:solidFill>
              <a:latin typeface="Playfair Displa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735" y="755352"/>
            <a:ext cx="5695521" cy="3649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One Sergeant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Five Police Officers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 (Four Commercially Rated Helicopter Pilots)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     Chief Pilot is also a Certified Flight Instructor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Two Civilian Employees/Aircraft Maintenance Crew                  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37995" y="555097"/>
            <a:ext cx="3508870" cy="5935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"/>
              </a:rPr>
              <a:t>2021</a:t>
            </a:r>
          </a:p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Flew over 1,675 hours</a:t>
            </a:r>
          </a:p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Assisted – In apprehension of 308 suspects</a:t>
            </a:r>
          </a:p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Assisted - 3,517 Calls for Service</a:t>
            </a:r>
          </a:p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74 Vehicle pursuits </a:t>
            </a:r>
          </a:p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First to arrive in 2,249 of those calls </a:t>
            </a:r>
          </a:p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Average response time: 31 seconds </a:t>
            </a:r>
          </a:p>
          <a:p>
            <a:pPr algn="ctr">
              <a:lnSpc>
                <a:spcPts val="3611"/>
              </a:lnSpc>
            </a:pPr>
            <a:endParaRPr lang="en-US" sz="2579">
              <a:solidFill>
                <a:srgbClr val="FFFFFF"/>
              </a:solidFill>
              <a:latin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30829" y="1665541"/>
            <a:ext cx="3839001" cy="523022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735" y="192910"/>
            <a:ext cx="9540129" cy="114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1"/>
              </a:lnSpc>
            </a:pPr>
            <a:r>
              <a:rPr lang="en-US" sz="2971" u="sng" spc="297">
                <a:solidFill>
                  <a:srgbClr val="FFFFFF"/>
                </a:solidFill>
                <a:latin typeface="Playfair Display"/>
              </a:rPr>
              <a:t>OFFICE OF THE CHIEF</a:t>
            </a:r>
          </a:p>
          <a:p>
            <a:pPr algn="ctr">
              <a:lnSpc>
                <a:spcPts val="2971"/>
              </a:lnSpc>
            </a:pPr>
            <a:r>
              <a:rPr lang="en-US" sz="2971" u="sng" spc="297">
                <a:solidFill>
                  <a:srgbClr val="FFFFFF"/>
                </a:solidFill>
                <a:latin typeface="Playfair Display"/>
              </a:rPr>
              <a:t>OFFICE OF MEDIA AND COMMUNITY ENGAGEMENT</a:t>
            </a:r>
            <a:r>
              <a:rPr lang="en-US" sz="2971" spc="297">
                <a:solidFill>
                  <a:srgbClr val="FFFFFF"/>
                </a:solidFill>
                <a:latin typeface="Playfair Display"/>
              </a:rPr>
              <a:t> </a:t>
            </a:r>
          </a:p>
          <a:p>
            <a:pPr algn="ctr">
              <a:lnSpc>
                <a:spcPts val="364"/>
              </a:lnSpc>
            </a:pPr>
            <a:endParaRPr lang="en-US" sz="2971" spc="297">
              <a:solidFill>
                <a:srgbClr val="FFFFFF"/>
              </a:solidFill>
              <a:latin typeface="Playfair Displa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735" y="2199249"/>
            <a:ext cx="5432996" cy="391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5"/>
              </a:lnSpc>
            </a:pPr>
            <a:r>
              <a:rPr lang="en-US" sz="2496" u="sng">
                <a:solidFill>
                  <a:srgbClr val="FFFFFF"/>
                </a:solidFill>
                <a:latin typeface="Playfair Display"/>
              </a:rPr>
              <a:t>Responsibilities:</a:t>
            </a:r>
          </a:p>
          <a:p>
            <a:pPr>
              <a:lnSpc>
                <a:spcPts val="3495"/>
              </a:lnSpc>
            </a:pPr>
            <a:endParaRPr lang="en-US" sz="2496" u="sng">
              <a:solidFill>
                <a:srgbClr val="FFFFFF"/>
              </a:solidFill>
              <a:latin typeface="Playfair Display"/>
            </a:endParaRPr>
          </a:p>
          <a:p>
            <a:pPr marL="539099" lvl="1" indent="-269549">
              <a:lnSpc>
                <a:spcPts val="3495"/>
              </a:lnSpc>
              <a:buFont typeface="Arial"/>
              <a:buChar char="•"/>
            </a:pPr>
            <a:r>
              <a:rPr lang="en-US" sz="2496">
                <a:solidFill>
                  <a:srgbClr val="FFFFFF"/>
                </a:solidFill>
                <a:latin typeface="Playfair Display"/>
              </a:rPr>
              <a:t>Administrative duties for Chief’s office </a:t>
            </a:r>
          </a:p>
          <a:p>
            <a:pPr marL="539099" lvl="1" indent="-269549">
              <a:lnSpc>
                <a:spcPts val="3495"/>
              </a:lnSpc>
              <a:buFont typeface="Arial"/>
              <a:buChar char="•"/>
            </a:pPr>
            <a:r>
              <a:rPr lang="en-US" sz="2496">
                <a:solidFill>
                  <a:srgbClr val="FFFFFF"/>
                </a:solidFill>
                <a:latin typeface="Playfair Display"/>
              </a:rPr>
              <a:t>Public Information Officer for significant events </a:t>
            </a:r>
          </a:p>
          <a:p>
            <a:pPr marL="539099" lvl="1" indent="-269549">
              <a:lnSpc>
                <a:spcPts val="3495"/>
              </a:lnSpc>
              <a:buFont typeface="Arial"/>
              <a:buChar char="•"/>
            </a:pPr>
            <a:r>
              <a:rPr lang="en-US" sz="2496">
                <a:solidFill>
                  <a:srgbClr val="FFFFFF"/>
                </a:solidFill>
                <a:latin typeface="Playfair Display"/>
              </a:rPr>
              <a:t>Manages department social media and marketing</a:t>
            </a:r>
          </a:p>
          <a:p>
            <a:pPr marL="539099" lvl="1" indent="-269549">
              <a:lnSpc>
                <a:spcPts val="3495"/>
              </a:lnSpc>
              <a:buFont typeface="Arial"/>
              <a:buChar char="•"/>
            </a:pPr>
            <a:r>
              <a:rPr lang="en-US" sz="2496">
                <a:solidFill>
                  <a:srgbClr val="FFFFFF"/>
                </a:solidFill>
                <a:latin typeface="Playfair Display"/>
              </a:rPr>
              <a:t>Coordinates community activities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00345" y="2130839"/>
            <a:ext cx="3946520" cy="394652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735" y="189508"/>
            <a:ext cx="9540129" cy="341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2579" u="sng" spc="257">
                <a:solidFill>
                  <a:srgbClr val="FFFFFF"/>
                </a:solidFill>
                <a:latin typeface="Playfair Display"/>
              </a:rPr>
              <a:t>STUDENT RESOURCE OFFICER (S.R.O.)UNIT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735" y="826030"/>
            <a:ext cx="5593609" cy="5935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Two Sergeants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Fourteen School Resource Officers</a:t>
            </a:r>
          </a:p>
          <a:p>
            <a:pPr>
              <a:lnSpc>
                <a:spcPts val="3611"/>
              </a:lnSpc>
            </a:pPr>
            <a:endParaRPr lang="en-US" sz="2579">
              <a:solidFill>
                <a:srgbClr val="FFFFFF"/>
              </a:solidFill>
              <a:latin typeface="Playfair Display"/>
            </a:endParaRPr>
          </a:p>
          <a:p>
            <a:pPr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"/>
              </a:rPr>
              <a:t>S.R.O.Responsibilities: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Fresno, Central, and Sanger Unified School Districts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Provide a safe environment for students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Increase trust between students and officers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Mentoring and Coaching to students            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1150"/>
          <a:stretch>
            <a:fillRect/>
          </a:stretch>
        </p:blipFill>
        <p:spPr>
          <a:xfrm>
            <a:off x="5912169" y="2150438"/>
            <a:ext cx="3451982" cy="242915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735" y="65913"/>
            <a:ext cx="9540129" cy="665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2579" u="sng" spc="257">
                <a:solidFill>
                  <a:srgbClr val="FFFFFF"/>
                </a:solidFill>
                <a:latin typeface="Playfair Display"/>
              </a:rPr>
              <a:t>HOMELESS ASSISTANCE RESPONSE TEAM </a:t>
            </a:r>
          </a:p>
          <a:p>
            <a:pPr algn="ctr">
              <a:lnSpc>
                <a:spcPts val="2579"/>
              </a:lnSpc>
            </a:pPr>
            <a:r>
              <a:rPr lang="en-US" sz="2579" u="sng" spc="257">
                <a:solidFill>
                  <a:srgbClr val="FFFFFF"/>
                </a:solidFill>
                <a:latin typeface="Playfair Display"/>
              </a:rPr>
              <a:t>H.A.R.T.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735" y="826030"/>
            <a:ext cx="5520941" cy="5020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One Sergeant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Five Officers</a:t>
            </a:r>
          </a:p>
          <a:p>
            <a:pPr>
              <a:lnSpc>
                <a:spcPts val="3611"/>
              </a:lnSpc>
            </a:pPr>
            <a:endParaRPr lang="en-US" sz="2579">
              <a:solidFill>
                <a:srgbClr val="FFFFFF"/>
              </a:solidFill>
              <a:latin typeface="Playfair Display"/>
            </a:endParaRPr>
          </a:p>
          <a:p>
            <a:pPr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"/>
              </a:rPr>
              <a:t>H.A.R.T. Responsibilities: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Unhoused related issues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Provides safety and support to Fresno Sanitation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Collaborates with outreach programs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Provides services to those in need                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33162" y="6526530"/>
            <a:ext cx="6941939" cy="44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H.A.R.T. Team acceptance rate of services-8.3%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4324"/>
          <a:stretch>
            <a:fillRect/>
          </a:stretch>
        </p:blipFill>
        <p:spPr>
          <a:xfrm>
            <a:off x="5860406" y="1250483"/>
            <a:ext cx="3663515" cy="533319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735" y="65913"/>
            <a:ext cx="9540129" cy="665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2579" u="sng" spc="257">
                <a:solidFill>
                  <a:srgbClr val="FFFFFF"/>
                </a:solidFill>
                <a:latin typeface="Playfair Display"/>
              </a:rPr>
              <a:t>SPECIAL WEAPONS AND TACTICS </a:t>
            </a:r>
          </a:p>
          <a:p>
            <a:pPr algn="ctr">
              <a:lnSpc>
                <a:spcPts val="2579"/>
              </a:lnSpc>
            </a:pPr>
            <a:r>
              <a:rPr lang="en-US" sz="2579" u="sng" spc="257">
                <a:solidFill>
                  <a:srgbClr val="FFFFFF"/>
                </a:solidFill>
                <a:latin typeface="Playfair Display"/>
              </a:rPr>
              <a:t>S.W.A.T.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735" y="1203286"/>
            <a:ext cx="5520941" cy="2277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S.W.A.T. Created in 1974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One Team Commander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Assistant Team Commander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Four Team Leaders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24 Operators        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735" y="3600450"/>
            <a:ext cx="5520941" cy="2734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"/>
              </a:rPr>
              <a:t>Responds to: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Hostage Situations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Barricaded Armed Subjects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Sniper Situations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Aircraft Hijackings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High-Risk Search Warrants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25087" y="1477920"/>
            <a:ext cx="3086037" cy="461762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735" y="195490"/>
            <a:ext cx="9540129" cy="665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2579" u="sng" spc="257">
                <a:solidFill>
                  <a:srgbClr val="FFFFFF"/>
                </a:solidFill>
                <a:latin typeface="Playfair Display"/>
              </a:rPr>
              <a:t>EXPLOSIVE ORDNANCE DISPOSAL UNIT </a:t>
            </a:r>
          </a:p>
          <a:p>
            <a:pPr algn="ctr">
              <a:lnSpc>
                <a:spcPts val="2579"/>
              </a:lnSpc>
            </a:pPr>
            <a:r>
              <a:rPr lang="en-US" sz="2579" u="sng" spc="257">
                <a:solidFill>
                  <a:srgbClr val="FFFFFF"/>
                </a:solidFill>
                <a:latin typeface="Playfair Display"/>
              </a:rPr>
              <a:t>E.O.D.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9403" y="2490216"/>
            <a:ext cx="5520941" cy="2277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Created in 1972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Specialty equipment: </a:t>
            </a:r>
          </a:p>
          <a:p>
            <a:pPr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       EOD truck, robots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Locate, identify, and render safe suspected explosive devices       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9654"/>
          <a:stretch>
            <a:fillRect/>
          </a:stretch>
        </p:blipFill>
        <p:spPr>
          <a:xfrm>
            <a:off x="5894126" y="1218594"/>
            <a:ext cx="3420895" cy="366470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8470" y="1413698"/>
            <a:ext cx="3595239" cy="1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One Sergeant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Thirteen Officers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Two Support Staff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73185" y="2993795"/>
            <a:ext cx="5520941" cy="3192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"/>
              </a:rPr>
              <a:t>Responds to: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Crimes In Progress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Building/Yard Searches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Suspect Tracking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Article Searches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Public Education Demonstrations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Many K-9’s Cross Trained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9146" y="224515"/>
            <a:ext cx="4074344" cy="341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2579" u="sng" spc="257">
                <a:solidFill>
                  <a:srgbClr val="FFFFFF"/>
                </a:solidFill>
                <a:latin typeface="Playfair Display"/>
              </a:rPr>
              <a:t>K-9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3937"/>
          <a:stretch>
            <a:fillRect/>
          </a:stretch>
        </p:blipFill>
        <p:spPr>
          <a:xfrm>
            <a:off x="6326624" y="1211908"/>
            <a:ext cx="2995117" cy="458253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1150" y="768608"/>
            <a:ext cx="5520941" cy="5935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endParaRPr/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Thirteen Riders </a:t>
            </a:r>
          </a:p>
          <a:p>
            <a:pPr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       (Sworn and Volunteer)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Four Horses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Horses cared for seven days a week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Off-site facility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Barn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Horse Arena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Pens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K-9 Field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Obstacle Course for all service animals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25827" y="224847"/>
            <a:ext cx="4074344" cy="341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2579" u="sng" spc="257">
                <a:solidFill>
                  <a:srgbClr val="FFFFFF"/>
                </a:solidFill>
                <a:latin typeface="Playfair Display"/>
              </a:rPr>
              <a:t>MOUNTED PATROL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53152"/>
          <a:stretch>
            <a:fillRect/>
          </a:stretch>
        </p:blipFill>
        <p:spPr>
          <a:xfrm>
            <a:off x="6467613" y="1380127"/>
            <a:ext cx="2513938" cy="43734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1150" y="1189945"/>
            <a:ext cx="5520941" cy="5020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One Sergeant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Five Officers</a:t>
            </a:r>
          </a:p>
          <a:p>
            <a:pPr>
              <a:lnSpc>
                <a:spcPts val="3611"/>
              </a:lnSpc>
            </a:pPr>
            <a:endParaRPr lang="en-US" sz="2579">
              <a:solidFill>
                <a:srgbClr val="FFFFFF"/>
              </a:solidFill>
              <a:latin typeface="Playfair Display"/>
            </a:endParaRPr>
          </a:p>
          <a:p>
            <a:pPr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"/>
              </a:rPr>
              <a:t>C.I.T. Responsibilities: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Collaborates with County Behavioral Health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Coordinated Mental Health Services to those in crisis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Entry Point to Mental Health Treatment and away from the Criminal Justice System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07264" y="160151"/>
            <a:ext cx="5982657" cy="665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2579" u="sng" spc="257">
                <a:solidFill>
                  <a:srgbClr val="FFFFFF"/>
                </a:solidFill>
                <a:latin typeface="Playfair Display"/>
              </a:rPr>
              <a:t>CRISIS INTERVENTION TEAM</a:t>
            </a:r>
          </a:p>
          <a:p>
            <a:pPr algn="ctr">
              <a:lnSpc>
                <a:spcPts val="2579"/>
              </a:lnSpc>
            </a:pPr>
            <a:r>
              <a:rPr lang="en-US" sz="2579" u="sng" spc="257">
                <a:solidFill>
                  <a:srgbClr val="FFFFFF"/>
                </a:solidFill>
                <a:latin typeface="Playfair Display"/>
              </a:rPr>
              <a:t>C.I.T.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90238" y="1664988"/>
            <a:ext cx="2997658" cy="442973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4031" y="883672"/>
            <a:ext cx="5756536" cy="5935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Opened in 2010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78 Acres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Several Classrooms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Seven Firearm Ranges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200-Yard Rifle Range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Multi-Level Tower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Multi-Functional Tac-House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High-Speed Emergency Driving Track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Skid-pan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Primary Facility for FPD Personnel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Provides Training to other L.E. agencies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1073" y="171930"/>
            <a:ext cx="7832071" cy="665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2579" u="sng" spc="257">
                <a:solidFill>
                  <a:srgbClr val="FFFFFF"/>
                </a:solidFill>
                <a:latin typeface="Playfair Display"/>
              </a:rPr>
              <a:t>FRESNO POLICE DEPARTMENT REGIONAL TRAINING CENTER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10351" y="3955827"/>
            <a:ext cx="5243249" cy="303793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1610" y="1899460"/>
            <a:ext cx="4481199" cy="5020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"/>
              </a:rPr>
              <a:t>Responsibilities: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Recruiting sworn and non-sworn personnel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Attend community events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Initial interviews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Training sessions for cadets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Maintains the department’s recruiting website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Skill Bridge Program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29293" y="154169"/>
            <a:ext cx="7832071" cy="341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2579" u="sng" spc="257">
                <a:solidFill>
                  <a:srgbClr val="FFFFFF"/>
                </a:solidFill>
                <a:latin typeface="Playfair Display"/>
              </a:rPr>
              <a:t>RECRUITING UNIT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66837" y="1993698"/>
            <a:ext cx="4003353" cy="1254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1"/>
              </a:lnSpc>
            </a:pPr>
            <a:r>
              <a:rPr lang="en-US" sz="2365">
                <a:solidFill>
                  <a:srgbClr val="FFFFFF"/>
                </a:solidFill>
                <a:latin typeface="Playfair Display"/>
              </a:rPr>
              <a:t>                   </a:t>
            </a:r>
            <a:r>
              <a:rPr lang="en-US" sz="2365" u="sng">
                <a:solidFill>
                  <a:srgbClr val="FFFFFF"/>
                </a:solidFill>
                <a:latin typeface="Playfair Display"/>
              </a:rPr>
              <a:t>2022:</a:t>
            </a:r>
          </a:p>
          <a:p>
            <a:pPr marL="510697" lvl="1" indent="-255348">
              <a:lnSpc>
                <a:spcPts val="3311"/>
              </a:lnSpc>
              <a:buFont typeface="Arial"/>
              <a:buChar char="•"/>
            </a:pPr>
            <a:r>
              <a:rPr lang="en-US" sz="2365">
                <a:solidFill>
                  <a:srgbClr val="FFFFFF"/>
                </a:solidFill>
                <a:latin typeface="Playfair Display"/>
              </a:rPr>
              <a:t> 1,023 interviews</a:t>
            </a:r>
          </a:p>
          <a:p>
            <a:pPr marL="510697" lvl="1" indent="-255348">
              <a:lnSpc>
                <a:spcPts val="3311"/>
              </a:lnSpc>
              <a:buFont typeface="Arial"/>
              <a:buChar char="•"/>
            </a:pPr>
            <a:r>
              <a:rPr lang="en-US" sz="2365">
                <a:solidFill>
                  <a:srgbClr val="FFFFFF"/>
                </a:solidFill>
                <a:latin typeface="Playfair Display"/>
              </a:rPr>
              <a:t>109 community events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97018" y="674370"/>
            <a:ext cx="2626668" cy="90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7022" lvl="1" indent="-278511" algn="ctr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One Sergeant </a:t>
            </a:r>
          </a:p>
          <a:p>
            <a:pPr marL="557022" lvl="1" indent="-278511" algn="ctr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Three officers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2000"/>
          </a:blip>
          <a:srcRect/>
          <a:stretch>
            <a:fillRect/>
          </a:stretch>
        </p:blipFill>
        <p:spPr>
          <a:xfrm>
            <a:off x="731520" y="3409188"/>
            <a:ext cx="3626255" cy="25202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34228" y="829242"/>
            <a:ext cx="3372051" cy="224662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4048" y="1013773"/>
            <a:ext cx="4481199" cy="182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One Lieutenant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Six Sergeants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Two Professional Support Staff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9293" y="154169"/>
            <a:ext cx="7832071" cy="341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2579" u="sng" spc="257">
                <a:solidFill>
                  <a:srgbClr val="FFFFFF"/>
                </a:solidFill>
                <a:latin typeface="Playfair Display"/>
              </a:rPr>
              <a:t>INTERNAL AFFAIRS BUREAU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76630" y="3600450"/>
            <a:ext cx="4481199" cy="3192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       </a:t>
            </a:r>
            <a:r>
              <a:rPr lang="en-US" sz="2579" u="sng">
                <a:solidFill>
                  <a:srgbClr val="FFFFFF"/>
                </a:solidFill>
                <a:latin typeface="Playfair Display"/>
              </a:rPr>
              <a:t>Responsibilities: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Investigates allegations of misconduct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Fair and unbiased investigations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Findings retained for five years-per law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7582" y="228453"/>
            <a:ext cx="2971991" cy="297199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07582" y="157232"/>
            <a:ext cx="8150124" cy="40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1"/>
              </a:lnSpc>
            </a:pPr>
            <a:r>
              <a:rPr lang="en-US" sz="2971" u="sng" spc="297">
                <a:solidFill>
                  <a:srgbClr val="FFFFFF"/>
                </a:solidFill>
                <a:latin typeface="Playfair Display"/>
              </a:rPr>
              <a:t>PATROL</a:t>
            </a:r>
          </a:p>
          <a:p>
            <a:pPr algn="ctr">
              <a:lnSpc>
                <a:spcPts val="464"/>
              </a:lnSpc>
            </a:pPr>
            <a:endParaRPr lang="en-US" sz="2971" u="sng" spc="297">
              <a:solidFill>
                <a:srgbClr val="FFFFFF"/>
              </a:solidFill>
              <a:latin typeface="Playfair Displa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0" y="3143294"/>
            <a:ext cx="4698584" cy="4106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4"/>
              </a:lnSpc>
            </a:pPr>
            <a:r>
              <a:rPr lang="en-US" sz="2581" u="sng">
                <a:solidFill>
                  <a:srgbClr val="FFFFFF"/>
                </a:solidFill>
                <a:latin typeface="Playfair Display"/>
              </a:rPr>
              <a:t>Patrol Staffing: (per district)</a:t>
            </a:r>
          </a:p>
          <a:p>
            <a:pPr marL="557396" lvl="1" indent="-278698">
              <a:lnSpc>
                <a:spcPts val="3614"/>
              </a:lnSpc>
              <a:buFont typeface="Arial"/>
              <a:buChar char="•"/>
            </a:pPr>
            <a:r>
              <a:rPr lang="en-US" sz="2581">
                <a:solidFill>
                  <a:srgbClr val="FFFFFF"/>
                </a:solidFill>
                <a:latin typeface="Playfair Display"/>
              </a:rPr>
              <a:t>One Captain </a:t>
            </a:r>
          </a:p>
          <a:p>
            <a:pPr marL="557396" lvl="1" indent="-278698">
              <a:lnSpc>
                <a:spcPts val="3614"/>
              </a:lnSpc>
              <a:buFont typeface="Arial"/>
              <a:buChar char="•"/>
            </a:pPr>
            <a:r>
              <a:rPr lang="en-US" sz="2581">
                <a:solidFill>
                  <a:srgbClr val="FFFFFF"/>
                </a:solidFill>
                <a:latin typeface="Playfair Display"/>
              </a:rPr>
              <a:t>Two Lieutenants</a:t>
            </a:r>
          </a:p>
          <a:p>
            <a:pPr marL="557396" lvl="1" indent="-278698">
              <a:lnSpc>
                <a:spcPts val="3614"/>
              </a:lnSpc>
              <a:buFont typeface="Arial"/>
              <a:buChar char="•"/>
            </a:pPr>
            <a:r>
              <a:rPr lang="en-US" sz="2581">
                <a:solidFill>
                  <a:srgbClr val="FFFFFF"/>
                </a:solidFill>
                <a:latin typeface="Playfair Display"/>
              </a:rPr>
              <a:t>11 Sergeants</a:t>
            </a:r>
          </a:p>
          <a:p>
            <a:pPr marL="557396" lvl="1" indent="-278698">
              <a:lnSpc>
                <a:spcPts val="3614"/>
              </a:lnSpc>
              <a:buFont typeface="Arial"/>
              <a:buChar char="•"/>
            </a:pPr>
            <a:r>
              <a:rPr lang="en-US" sz="2581">
                <a:solidFill>
                  <a:srgbClr val="FFFFFF"/>
                </a:solidFill>
                <a:latin typeface="Playfair Display"/>
              </a:rPr>
              <a:t>80 Officers </a:t>
            </a:r>
          </a:p>
          <a:p>
            <a:pPr marL="557396" lvl="1" indent="-278698">
              <a:lnSpc>
                <a:spcPts val="3614"/>
              </a:lnSpc>
              <a:buFont typeface="Arial"/>
              <a:buChar char="•"/>
            </a:pPr>
            <a:r>
              <a:rPr lang="en-US" sz="2581">
                <a:solidFill>
                  <a:srgbClr val="FFFFFF"/>
                </a:solidFill>
                <a:latin typeface="Playfair Display"/>
              </a:rPr>
              <a:t>Three Patrol Shifts </a:t>
            </a:r>
          </a:p>
          <a:p>
            <a:pPr>
              <a:lnSpc>
                <a:spcPts val="3614"/>
              </a:lnSpc>
            </a:pPr>
            <a:r>
              <a:rPr lang="en-US" sz="2581">
                <a:solidFill>
                  <a:srgbClr val="FFFFFF"/>
                </a:solidFill>
                <a:latin typeface="Playfair Display"/>
              </a:rPr>
              <a:t>       (Days, Swings, Midnights)</a:t>
            </a:r>
          </a:p>
          <a:p>
            <a:pPr marL="557396" lvl="1" indent="-278698">
              <a:lnSpc>
                <a:spcPts val="3614"/>
              </a:lnSpc>
              <a:buFont typeface="Arial"/>
              <a:buChar char="•"/>
            </a:pPr>
            <a:r>
              <a:rPr lang="en-US" sz="2581">
                <a:solidFill>
                  <a:srgbClr val="FFFFFF"/>
                </a:solidFill>
                <a:latin typeface="Playfair Display"/>
              </a:rPr>
              <a:t>Investigations Team</a:t>
            </a:r>
          </a:p>
          <a:p>
            <a:pPr marL="557396" lvl="1" indent="-278698">
              <a:lnSpc>
                <a:spcPts val="3614"/>
              </a:lnSpc>
              <a:buFont typeface="Arial"/>
              <a:buChar char="•"/>
            </a:pPr>
            <a:r>
              <a:rPr lang="en-US" sz="2581">
                <a:solidFill>
                  <a:srgbClr val="FFFFFF"/>
                </a:solidFill>
                <a:latin typeface="Playfair Display"/>
              </a:rPr>
              <a:t>District Safety Team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22606" y="3513229"/>
            <a:ext cx="5142555" cy="3649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 </a:t>
            </a:r>
            <a:r>
              <a:rPr lang="en-US" sz="2579" u="sng">
                <a:solidFill>
                  <a:srgbClr val="FFFFFF"/>
                </a:solidFill>
                <a:latin typeface="Playfair Display"/>
              </a:rPr>
              <a:t>Patrol Responsibilities: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Response to life-threatening crimes in progress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Conduct preliminary criminal investigations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Identify crime trends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Develop solutions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Crime prevention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18701" y="165599"/>
            <a:ext cx="4046461" cy="303484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8000"/>
          </a:blip>
          <a:srcRect/>
          <a:stretch>
            <a:fillRect/>
          </a:stretch>
        </p:blipFill>
        <p:spPr>
          <a:xfrm>
            <a:off x="5234586" y="1085545"/>
            <a:ext cx="3787494" cy="174224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13933" y="953096"/>
            <a:ext cx="4081525" cy="1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One Sergeant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Four Officers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Two Professional Staff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150692"/>
            <a:ext cx="7832071" cy="665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2579" u="sng" spc="257">
                <a:solidFill>
                  <a:srgbClr val="FFFFFF"/>
                </a:solidFill>
                <a:latin typeface="Playfair Display"/>
              </a:rPr>
              <a:t>BODY-WORN CAMERA/SMALL UNMANNED AERIAL SYSTEM (SUAS) UNIT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930" y="2582688"/>
            <a:ext cx="4573626" cy="4563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       </a:t>
            </a:r>
            <a:r>
              <a:rPr lang="en-US" sz="2579" u="sng">
                <a:solidFill>
                  <a:srgbClr val="FFFFFF"/>
                </a:solidFill>
                <a:latin typeface="Playfair Display"/>
              </a:rPr>
              <a:t>Responsibilities: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Assign/manage-645 Body-Worn Cameras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Train officers in Body-Worn Camera usage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Maintain electronic docking stations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Video evidence storage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Share evidence with D.A.’s office in a timely manner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12346" y="3039888"/>
            <a:ext cx="4573626" cy="3649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Oversees and maintains the Small Unmanned Aircraft System (sUAS)-Drones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Trains employees on the usage of the sUAS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60 sUAS currently deployed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3497598" y="3004361"/>
            <a:ext cx="2758405" cy="2758405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81000"/>
          </a:blip>
          <a:srcRect/>
          <a:stretch>
            <a:fillRect/>
          </a:stretch>
        </p:blipFill>
        <p:spPr>
          <a:xfrm>
            <a:off x="3559638" y="3066401"/>
            <a:ext cx="2634325" cy="263432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36105" y="0"/>
            <a:ext cx="9304694" cy="2346477"/>
            <a:chOff x="0" y="0"/>
            <a:chExt cx="12406258" cy="3128636"/>
          </a:xfrm>
        </p:grpSpPr>
        <p:sp>
          <p:nvSpPr>
            <p:cNvPr id="6" name="TextBox 6"/>
            <p:cNvSpPr txBox="1"/>
            <p:nvPr/>
          </p:nvSpPr>
          <p:spPr>
            <a:xfrm>
              <a:off x="0" y="123825"/>
              <a:ext cx="12406258" cy="2251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00"/>
                </a:lnSpc>
              </a:pPr>
              <a:r>
                <a:rPr lang="en-US" sz="6400" spc="640">
                  <a:solidFill>
                    <a:srgbClr val="FFFFFF"/>
                  </a:solidFill>
                  <a:latin typeface="Playfair Display"/>
                </a:rPr>
                <a:t>FRESNO POLICE DEPARTMENT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10382"/>
              <a:ext cx="10951234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Glacial Indifference"/>
                </a:rPr>
                <a:t>                                             Paco Balderrama, Chief of Police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34551" y="6362625"/>
            <a:ext cx="6084499" cy="90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9-1-1        Emergency</a:t>
            </a:r>
          </a:p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559-621-7000   Non-Emergency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02272" y="1130437"/>
            <a:ext cx="3106143" cy="553570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735" y="322148"/>
            <a:ext cx="9540129" cy="40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1"/>
              </a:lnSpc>
            </a:pPr>
            <a:r>
              <a:rPr lang="en-US" sz="2971" u="sng" spc="297">
                <a:solidFill>
                  <a:srgbClr val="FFFFFF"/>
                </a:solidFill>
                <a:latin typeface="Playfair Display"/>
              </a:rPr>
              <a:t>STREET VIOLENCE BUREAU</a:t>
            </a:r>
          </a:p>
          <a:p>
            <a:pPr algn="ctr">
              <a:lnSpc>
                <a:spcPts val="464"/>
              </a:lnSpc>
            </a:pPr>
            <a:endParaRPr lang="en-US" sz="2971" u="sng" spc="297">
              <a:solidFill>
                <a:srgbClr val="FFFFFF"/>
              </a:solidFill>
              <a:latin typeface="Playfair Displa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6260" y="1146865"/>
            <a:ext cx="6000980" cy="5047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"/>
              </a:rPr>
              <a:t>Homicide: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One Lieutenant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Two Sergeants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Twelve Detectives</a:t>
            </a:r>
          </a:p>
          <a:p>
            <a:pPr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 </a:t>
            </a:r>
          </a:p>
          <a:p>
            <a:pPr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"/>
              </a:rPr>
              <a:t>Homicide Responsibilities: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Murders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Suspicious Deaths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In-Custody Deaths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Officer-Involved Shootings </a:t>
            </a:r>
          </a:p>
          <a:p>
            <a:pPr>
              <a:lnSpc>
                <a:spcPts val="3867"/>
              </a:lnSpc>
            </a:pPr>
            <a:endParaRPr lang="en-US" sz="2579">
              <a:solidFill>
                <a:srgbClr val="FFFFFF"/>
              </a:solidFill>
              <a:latin typeface="Playfair Displa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4231" y="6737552"/>
            <a:ext cx="6000980" cy="44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100% of Murder Cases Charged in 2021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735" y="322148"/>
            <a:ext cx="9540129" cy="40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1"/>
              </a:lnSpc>
            </a:pPr>
            <a:r>
              <a:rPr lang="en-US" sz="2971" u="sng" spc="297">
                <a:solidFill>
                  <a:srgbClr val="FFFFFF"/>
                </a:solidFill>
                <a:latin typeface="Playfair Display"/>
              </a:rPr>
              <a:t>STREET VIOLENCE BUREAU</a:t>
            </a:r>
          </a:p>
          <a:p>
            <a:pPr algn="ctr">
              <a:lnSpc>
                <a:spcPts val="464"/>
              </a:lnSpc>
            </a:pPr>
            <a:endParaRPr lang="en-US" sz="2971" u="sng" spc="297">
              <a:solidFill>
                <a:srgbClr val="FFFFFF"/>
              </a:solidFill>
              <a:latin typeface="Playfair Display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735" y="1346177"/>
            <a:ext cx="6165896" cy="5047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 </a:t>
            </a:r>
            <a:r>
              <a:rPr lang="en-US" sz="2579" u="sng">
                <a:solidFill>
                  <a:srgbClr val="FFFFFF"/>
                </a:solidFill>
                <a:latin typeface="Playfair Display"/>
              </a:rPr>
              <a:t>Street Violence Bureau Tactical Team: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One Sergeant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Six Officers</a:t>
            </a:r>
          </a:p>
          <a:p>
            <a:pPr>
              <a:lnSpc>
                <a:spcPts val="3611"/>
              </a:lnSpc>
            </a:pPr>
            <a:endParaRPr lang="en-US" sz="2579">
              <a:solidFill>
                <a:srgbClr val="FFFFFF"/>
              </a:solidFill>
              <a:latin typeface="Playfair Display"/>
            </a:endParaRPr>
          </a:p>
          <a:p>
            <a:pPr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 </a:t>
            </a:r>
            <a:r>
              <a:rPr lang="en-US" sz="2579" u="sng">
                <a:solidFill>
                  <a:srgbClr val="FFFFFF"/>
                </a:solidFill>
                <a:latin typeface="Playfair Display"/>
              </a:rPr>
              <a:t>SVB Tac Team Responsibilities: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Undercover Surveillance and Apprehension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Armed Robberies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Carjackings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Home Invasions</a:t>
            </a:r>
          </a:p>
          <a:p>
            <a:pPr marL="596485" lvl="1" indent="-298242">
              <a:lnSpc>
                <a:spcPts val="3867"/>
              </a:lnSpc>
              <a:buFont typeface="Arial"/>
              <a:buChar char="•"/>
            </a:pPr>
            <a:r>
              <a:rPr lang="en-US" sz="2762">
                <a:solidFill>
                  <a:srgbClr val="FFFFFF"/>
                </a:solidFill>
                <a:latin typeface="Playfair Display"/>
              </a:rPr>
              <a:t>Assault with Deadly Weapons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735" y="6608988"/>
            <a:ext cx="9401681" cy="44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SVB Tac Team utilized in 250 investigations in 2021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735" y="322148"/>
            <a:ext cx="9540129" cy="40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1"/>
              </a:lnSpc>
            </a:pPr>
            <a:r>
              <a:rPr lang="en-US" sz="2971" u="sng" spc="297">
                <a:solidFill>
                  <a:srgbClr val="FFFFFF"/>
                </a:solidFill>
                <a:latin typeface="Playfair Display"/>
              </a:rPr>
              <a:t>STREET VIOLENCE BUREAU</a:t>
            </a:r>
          </a:p>
          <a:p>
            <a:pPr algn="ctr">
              <a:lnSpc>
                <a:spcPts val="464"/>
              </a:lnSpc>
            </a:pPr>
            <a:endParaRPr lang="en-US" sz="2971" u="sng" spc="297">
              <a:solidFill>
                <a:srgbClr val="FFFFFF"/>
              </a:solidFill>
              <a:latin typeface="Playfair Display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2753" y="816090"/>
            <a:ext cx="6165896" cy="5247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 </a:t>
            </a:r>
            <a:r>
              <a:rPr lang="en-US" sz="2579" u="sng">
                <a:solidFill>
                  <a:srgbClr val="FFFFFF"/>
                </a:solidFill>
                <a:latin typeface="Playfair Display"/>
              </a:rPr>
              <a:t>Night Detective Unit: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One Sergeant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Six Detectives </a:t>
            </a:r>
          </a:p>
          <a:p>
            <a:pPr>
              <a:lnSpc>
                <a:spcPts val="3867"/>
              </a:lnSpc>
            </a:pPr>
            <a:r>
              <a:rPr lang="en-US" sz="2762">
                <a:solidFill>
                  <a:srgbClr val="FFFFFF"/>
                </a:solidFill>
                <a:latin typeface="Playfair Display"/>
              </a:rPr>
              <a:t>    </a:t>
            </a:r>
          </a:p>
          <a:p>
            <a:pPr>
              <a:lnSpc>
                <a:spcPts val="3867"/>
              </a:lnSpc>
            </a:pPr>
            <a:r>
              <a:rPr lang="en-US" sz="2762" u="sng">
                <a:solidFill>
                  <a:srgbClr val="FFFFFF"/>
                </a:solidFill>
                <a:latin typeface="Playfair Display"/>
              </a:rPr>
              <a:t>Night Detective Unit Responsibilities:</a:t>
            </a:r>
          </a:p>
          <a:p>
            <a:pPr marL="596485" lvl="1" indent="-298242">
              <a:lnSpc>
                <a:spcPts val="3867"/>
              </a:lnSpc>
              <a:buFont typeface="Arial"/>
              <a:buChar char="•"/>
            </a:pPr>
            <a:r>
              <a:rPr lang="en-US" sz="2762">
                <a:solidFill>
                  <a:srgbClr val="FFFFFF"/>
                </a:solidFill>
                <a:latin typeface="Playfair Display"/>
              </a:rPr>
              <a:t>Homicides</a:t>
            </a:r>
          </a:p>
          <a:p>
            <a:pPr marL="596485" lvl="1" indent="-298242">
              <a:lnSpc>
                <a:spcPts val="3867"/>
              </a:lnSpc>
              <a:buFont typeface="Arial"/>
              <a:buChar char="•"/>
            </a:pPr>
            <a:r>
              <a:rPr lang="en-US" sz="2762">
                <a:solidFill>
                  <a:srgbClr val="FFFFFF"/>
                </a:solidFill>
                <a:latin typeface="Playfair Display"/>
              </a:rPr>
              <a:t>Shootings</a:t>
            </a:r>
          </a:p>
          <a:p>
            <a:pPr marL="596485" lvl="1" indent="-298242">
              <a:lnSpc>
                <a:spcPts val="3867"/>
              </a:lnSpc>
              <a:buFont typeface="Arial"/>
              <a:buChar char="•"/>
            </a:pPr>
            <a:r>
              <a:rPr lang="en-US" sz="2762">
                <a:solidFill>
                  <a:srgbClr val="FFFFFF"/>
                </a:solidFill>
                <a:latin typeface="Playfair Display"/>
              </a:rPr>
              <a:t>Robberies</a:t>
            </a:r>
          </a:p>
          <a:p>
            <a:pPr marL="596485" lvl="1" indent="-298242">
              <a:lnSpc>
                <a:spcPts val="3867"/>
              </a:lnSpc>
              <a:buFont typeface="Arial"/>
              <a:buChar char="•"/>
            </a:pPr>
            <a:r>
              <a:rPr lang="en-US" sz="2762">
                <a:solidFill>
                  <a:srgbClr val="FFFFFF"/>
                </a:solidFill>
                <a:latin typeface="Playfair Display"/>
              </a:rPr>
              <a:t>Stabbings</a:t>
            </a:r>
          </a:p>
          <a:p>
            <a:pPr marL="596485" lvl="1" indent="-298242">
              <a:lnSpc>
                <a:spcPts val="3867"/>
              </a:lnSpc>
              <a:buFont typeface="Arial"/>
              <a:buChar char="•"/>
            </a:pPr>
            <a:r>
              <a:rPr lang="en-US" sz="2762">
                <a:solidFill>
                  <a:srgbClr val="FFFFFF"/>
                </a:solidFill>
                <a:latin typeface="Playfair Display"/>
              </a:rPr>
              <a:t>Carjackings</a:t>
            </a:r>
          </a:p>
          <a:p>
            <a:pPr marL="596485" lvl="1" indent="-298242">
              <a:lnSpc>
                <a:spcPts val="3867"/>
              </a:lnSpc>
              <a:buFont typeface="Arial"/>
              <a:buChar char="•"/>
            </a:pPr>
            <a:r>
              <a:rPr lang="en-US" sz="2762">
                <a:solidFill>
                  <a:srgbClr val="FFFFFF"/>
                </a:solidFill>
                <a:latin typeface="Playfair Display"/>
              </a:rPr>
              <a:t>Officer-Involved Shootings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735" y="6669405"/>
            <a:ext cx="9534918" cy="44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Work Hours- 6:00 pm to 4:00 am - Seven days a week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48857" y="3657600"/>
            <a:ext cx="4092796" cy="27268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735" y="322148"/>
            <a:ext cx="9540129" cy="40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1"/>
              </a:lnSpc>
            </a:pPr>
            <a:r>
              <a:rPr lang="en-US" sz="2971" u="sng" spc="297">
                <a:solidFill>
                  <a:srgbClr val="FFFFFF"/>
                </a:solidFill>
                <a:latin typeface="Playfair Display"/>
              </a:rPr>
              <a:t>STREET VIOLENCE BUREAU</a:t>
            </a:r>
          </a:p>
          <a:p>
            <a:pPr algn="ctr">
              <a:lnSpc>
                <a:spcPts val="464"/>
              </a:lnSpc>
            </a:pPr>
            <a:endParaRPr lang="en-US" sz="2971" u="sng" spc="297">
              <a:solidFill>
                <a:srgbClr val="FFFFFF"/>
              </a:solidFill>
              <a:latin typeface="Playfair Display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735" y="1027176"/>
            <a:ext cx="3884686" cy="2277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"/>
              </a:rPr>
              <a:t>Felony Assault Unit: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One Lieutenant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One Sergeant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Eight Detectives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One Crime Analyst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479389" y="1392347"/>
            <a:ext cx="2699394" cy="182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           </a:t>
            </a:r>
            <a:r>
              <a:rPr lang="en-US" sz="2579" u="sng">
                <a:solidFill>
                  <a:srgbClr val="FFFFFF"/>
                </a:solidFill>
                <a:latin typeface="Playfair Display"/>
              </a:rPr>
              <a:t>2021:</a:t>
            </a:r>
            <a:r>
              <a:rPr lang="en-US" sz="2579">
                <a:solidFill>
                  <a:srgbClr val="FFFFFF"/>
                </a:solidFill>
                <a:latin typeface="Playfair Display"/>
              </a:rPr>
              <a:t>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 600 cases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100 Arrests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60 firearms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735" y="3600069"/>
            <a:ext cx="5447333" cy="3649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"/>
              </a:rPr>
              <a:t>Felony Assault Unit Responsibilities: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Attempted Homicides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Shootings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Stabbings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Assault with Deadly Weapons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Threats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Kidnapping for Ransom </a:t>
            </a:r>
          </a:p>
          <a:p>
            <a:pPr>
              <a:lnSpc>
                <a:spcPts val="3611"/>
              </a:lnSpc>
            </a:pPr>
            <a:endParaRPr lang="en-US" sz="2579">
              <a:solidFill>
                <a:srgbClr val="FFFFFF"/>
              </a:solidFill>
              <a:latin typeface="Playfair Display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54069" y="3657600"/>
            <a:ext cx="4005901" cy="30044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39096" y="4699354"/>
            <a:ext cx="2507769" cy="240362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735" y="322148"/>
            <a:ext cx="9540129" cy="40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1"/>
              </a:lnSpc>
            </a:pPr>
            <a:r>
              <a:rPr lang="en-US" sz="2971" u="sng" spc="297">
                <a:solidFill>
                  <a:srgbClr val="FFFFFF"/>
                </a:solidFill>
                <a:latin typeface="Playfair Display"/>
              </a:rPr>
              <a:t>M.A.G.E.C. BUREAU</a:t>
            </a:r>
          </a:p>
          <a:p>
            <a:pPr algn="ctr">
              <a:lnSpc>
                <a:spcPts val="464"/>
              </a:lnSpc>
            </a:pPr>
            <a:endParaRPr lang="en-US" sz="2971" u="sng" spc="297">
              <a:solidFill>
                <a:srgbClr val="FFFFFF"/>
              </a:solidFill>
              <a:latin typeface="Playfair Displa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735" y="1055286"/>
            <a:ext cx="6841393" cy="5935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"/>
              </a:rPr>
              <a:t>Multi-Agency Gang Enforcement Consortium: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One Lieutenant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Three Sergeants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20 Fresno Police Department Officers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Metro and Rural Teams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Fresno Police Department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C.H.P.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Fresno County Sheriff’s Department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Fresno County District Attorney’s Office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Division of Parole Operations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Clovis, Kingsburg, Sanger, Parlier, Selma, Reedley, Mendota, and Kerman Police Departments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29744" y="1408677"/>
            <a:ext cx="2923856" cy="2734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 Bold"/>
              </a:rPr>
              <a:t>              </a:t>
            </a:r>
            <a:r>
              <a:rPr lang="en-US" sz="2579" u="sng">
                <a:solidFill>
                  <a:srgbClr val="FFFFFF"/>
                </a:solidFill>
                <a:latin typeface="Playfair Display Bold"/>
              </a:rPr>
              <a:t> 2021:</a:t>
            </a:r>
          </a:p>
          <a:p>
            <a:pPr>
              <a:lnSpc>
                <a:spcPts val="3611"/>
              </a:lnSpc>
            </a:pPr>
            <a:endParaRPr lang="en-US" sz="2579" u="sng">
              <a:solidFill>
                <a:srgbClr val="FFFFFF"/>
              </a:solidFill>
              <a:latin typeface="Playfair Display Bold"/>
            </a:endParaRPr>
          </a:p>
          <a:p>
            <a:pPr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• 521 Felony Arrests </a:t>
            </a:r>
          </a:p>
          <a:p>
            <a:pPr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•160 Search Warrants</a:t>
            </a:r>
          </a:p>
          <a:p>
            <a:pPr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• 301 Firearms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54892" y="1014154"/>
            <a:ext cx="3294259" cy="219891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735" y="322148"/>
            <a:ext cx="9540129" cy="40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1"/>
              </a:lnSpc>
            </a:pPr>
            <a:r>
              <a:rPr lang="en-US" sz="2971" u="sng" spc="297">
                <a:solidFill>
                  <a:srgbClr val="FFFFFF"/>
                </a:solidFill>
                <a:latin typeface="Playfair Display"/>
              </a:rPr>
              <a:t>FAMILY JUSTICE BUREAU</a:t>
            </a:r>
          </a:p>
          <a:p>
            <a:pPr algn="ctr">
              <a:lnSpc>
                <a:spcPts val="464"/>
              </a:lnSpc>
            </a:pPr>
            <a:endParaRPr lang="en-US" sz="2971" u="sng" spc="297">
              <a:solidFill>
                <a:srgbClr val="FFFFFF"/>
              </a:solidFill>
              <a:latin typeface="Playfair Displa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735" y="3438556"/>
            <a:ext cx="6947452" cy="3649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"/>
              </a:rPr>
              <a:t>Sexual Assault/PC290 Unit: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Two Sergeants 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Fourteen Detectives (Three PC290/Three cold case)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Cold Case Unit funded by Sexual Assault Unit Initiative</a:t>
            </a:r>
          </a:p>
          <a:p>
            <a:pPr marL="557022" lvl="1" indent="-278511">
              <a:lnSpc>
                <a:spcPts val="3611"/>
              </a:lnSpc>
              <a:buFont typeface="Arial"/>
              <a:buChar char="•"/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PC290 detectives monitor compliance of 1,780 sex registrants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03524" y="2186040"/>
            <a:ext cx="2602522" cy="182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1"/>
              </a:lnSpc>
            </a:pPr>
            <a:r>
              <a:rPr lang="en-US" sz="2579" u="sng">
                <a:solidFill>
                  <a:srgbClr val="FFFFFF"/>
                </a:solidFill>
                <a:latin typeface="Playfair Display Bold"/>
              </a:rPr>
              <a:t>2021:</a:t>
            </a:r>
          </a:p>
          <a:p>
            <a:pPr algn="ctr">
              <a:lnSpc>
                <a:spcPts val="3611"/>
              </a:lnSpc>
            </a:pPr>
            <a:endParaRPr lang="en-US" sz="2579" u="sng">
              <a:solidFill>
                <a:srgbClr val="FFFFFF"/>
              </a:solidFill>
              <a:latin typeface="Playfair Display Bold"/>
            </a:endParaRPr>
          </a:p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FFFFFF"/>
                </a:solidFill>
                <a:latin typeface="Playfair Display"/>
              </a:rPr>
              <a:t>• 1,100 Cases </a:t>
            </a:r>
          </a:p>
          <a:p>
            <a:pPr algn="ctr">
              <a:lnSpc>
                <a:spcPts val="3611"/>
              </a:lnSpc>
            </a:pPr>
            <a:endParaRPr lang="en-US" sz="2579">
              <a:solidFill>
                <a:srgbClr val="FFFFFF"/>
              </a:solidFill>
              <a:latin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1303</Words>
  <Application>Microsoft Office PowerPoint</Application>
  <PresentationFormat>Custom</PresentationFormat>
  <Paragraphs>353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Playfair Display</vt:lpstr>
      <vt:lpstr>Glacial Indifference</vt:lpstr>
      <vt:lpstr>Playfair Display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Fresno PD Presentation</dc:title>
  <dc:creator>Diana Vega</dc:creator>
  <cp:lastModifiedBy>Alma Martinez</cp:lastModifiedBy>
  <cp:revision>1</cp:revision>
  <dcterms:created xsi:type="dcterms:W3CDTF">2006-08-16T00:00:00Z</dcterms:created>
  <dcterms:modified xsi:type="dcterms:W3CDTF">2022-12-12T03:37:01Z</dcterms:modified>
  <dc:identifier>DAFUR-rQeZI</dc:identifier>
</cp:coreProperties>
</file>