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 Light" panose="020B0306030504020204" pitchFamily="34" charset="0"/>
      <p:regular r:id="rId19"/>
    </p:embeddedFont>
    <p:embeddedFont>
      <p:font typeface="Poppins" panose="00000500000000000000" pitchFamily="2" charset="0"/>
      <p:regular r:id="rId20"/>
    </p:embeddedFont>
    <p:embeddedFont>
      <p:font typeface="Poppins Bold" panose="020B0604020202020204" charset="0"/>
      <p:regular r:id="rId21"/>
    </p:embeddedFont>
    <p:embeddedFont>
      <p:font typeface="Poppins ExtraBold" panose="00000900000000000000" pitchFamily="2" charset="0"/>
      <p:regular r:id="rId22"/>
    </p:embeddedFont>
    <p:embeddedFont>
      <p:font typeface="Poppins Medium" panose="00000600000000000000" pitchFamily="2" charset="0"/>
      <p:regular r:id="rId23"/>
    </p:embeddedFont>
    <p:embeddedFont>
      <p:font typeface="Poppins Medium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423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071097"/>
            <a:ext cx="19689679" cy="2465559"/>
            <a:chOff x="0" y="0"/>
            <a:chExt cx="5185759" cy="6493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85759" cy="649365"/>
            </a:xfrm>
            <a:custGeom>
              <a:avLst/>
              <a:gdLst/>
              <a:ahLst/>
              <a:cxnLst/>
              <a:rect l="l" t="t" r="r" b="b"/>
              <a:pathLst>
                <a:path w="5185759" h="649365">
                  <a:moveTo>
                    <a:pt x="0" y="0"/>
                  </a:moveTo>
                  <a:lnTo>
                    <a:pt x="5185759" y="0"/>
                  </a:lnTo>
                  <a:lnTo>
                    <a:pt x="5185759" y="649365"/>
                  </a:lnTo>
                  <a:lnTo>
                    <a:pt x="0" y="649365"/>
                  </a:lnTo>
                  <a:close/>
                </a:path>
              </a:pathLst>
            </a:custGeom>
            <a:solidFill>
              <a:srgbClr val="03989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152526" y="1028700"/>
            <a:ext cx="2535274" cy="25352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0670" r="10670"/>
          <a:stretch>
            <a:fillRect/>
          </a:stretch>
        </p:blipFill>
        <p:spPr>
          <a:xfrm>
            <a:off x="13835364" y="4745411"/>
            <a:ext cx="3169599" cy="253527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20466" y="8256443"/>
            <a:ext cx="16567484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Poppins"/>
              </a:rPr>
              <a:t>City of Fresno Mayor's Office of Community Affairs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0466" y="8684433"/>
            <a:ext cx="17887950" cy="123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900">
                <a:solidFill>
                  <a:srgbClr val="FFFFFF"/>
                </a:solidFill>
                <a:latin typeface="Poppins Medium"/>
              </a:rPr>
              <a:t>Civic Academy | City Governance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t="27923" r="13102" b="14057"/>
          <a:stretch>
            <a:fillRect/>
          </a:stretch>
        </p:blipFill>
        <p:spPr>
          <a:xfrm>
            <a:off x="-3292630" y="0"/>
            <a:ext cx="16118026" cy="80710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7256" y="-630854"/>
            <a:ext cx="19689679" cy="2700747"/>
            <a:chOff x="0" y="0"/>
            <a:chExt cx="5185759" cy="7113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85759" cy="711308"/>
            </a:xfrm>
            <a:custGeom>
              <a:avLst/>
              <a:gdLst/>
              <a:ahLst/>
              <a:cxnLst/>
              <a:rect l="l" t="t" r="r" b="b"/>
              <a:pathLst>
                <a:path w="5185759" h="711308">
                  <a:moveTo>
                    <a:pt x="0" y="0"/>
                  </a:moveTo>
                  <a:lnTo>
                    <a:pt x="5185759" y="0"/>
                  </a:lnTo>
                  <a:lnTo>
                    <a:pt x="5185759" y="711308"/>
                  </a:lnTo>
                  <a:lnTo>
                    <a:pt x="0" y="711308"/>
                  </a:lnTo>
                  <a:close/>
                </a:path>
              </a:pathLst>
            </a:custGeom>
            <a:solidFill>
              <a:srgbClr val="03989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369440"/>
            <a:ext cx="14727211" cy="1125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19"/>
              </a:lnSpc>
            </a:pPr>
            <a:r>
              <a:rPr lang="en-US" sz="6299">
                <a:solidFill>
                  <a:srgbClr val="FFFFFF"/>
                </a:solidFill>
                <a:latin typeface="Poppins Bold"/>
              </a:rPr>
              <a:t>The City Clerk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0670" r="10670"/>
          <a:stretch>
            <a:fillRect/>
          </a:stretch>
        </p:blipFill>
        <p:spPr>
          <a:xfrm>
            <a:off x="16169293" y="345067"/>
            <a:ext cx="1682832" cy="134605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98231" y="3067685"/>
            <a:ext cx="16318706" cy="6619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Appointed and removed by majority Council vote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Serves all city officials 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Prepares the City Council meeting agenda, records council proceedings and is custodian of city records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Additional duties include:</a:t>
            </a:r>
          </a:p>
          <a:p>
            <a:pPr marL="1468119" lvl="2" indent="-489373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Election</a:t>
            </a:r>
          </a:p>
          <a:p>
            <a:pPr marL="1468119" lvl="2" indent="-489373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Conflict of Interest - Fair Political Practice Commission </a:t>
            </a:r>
          </a:p>
          <a:p>
            <a:pPr marL="1468119" lvl="2" indent="-489373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Varied state and local law requirements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575151"/>
              </a:solidFill>
              <a:latin typeface="Poppins"/>
            </a:endParaRPr>
          </a:p>
          <a:p>
            <a:pPr>
              <a:lnSpc>
                <a:spcPts val="4759"/>
              </a:lnSpc>
            </a:pPr>
            <a:endParaRPr lang="en-US" sz="3399">
              <a:solidFill>
                <a:srgbClr val="575151"/>
              </a:solidFill>
              <a:latin typeface="Poppins"/>
            </a:endParaRP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575151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7256" y="-630854"/>
            <a:ext cx="19689679" cy="2700747"/>
            <a:chOff x="0" y="0"/>
            <a:chExt cx="5185759" cy="7113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85759" cy="711308"/>
            </a:xfrm>
            <a:custGeom>
              <a:avLst/>
              <a:gdLst/>
              <a:ahLst/>
              <a:cxnLst/>
              <a:rect l="l" t="t" r="r" b="b"/>
              <a:pathLst>
                <a:path w="5185759" h="711308">
                  <a:moveTo>
                    <a:pt x="0" y="0"/>
                  </a:moveTo>
                  <a:lnTo>
                    <a:pt x="5185759" y="0"/>
                  </a:lnTo>
                  <a:lnTo>
                    <a:pt x="5185759" y="711308"/>
                  </a:lnTo>
                  <a:lnTo>
                    <a:pt x="0" y="711308"/>
                  </a:lnTo>
                  <a:close/>
                </a:path>
              </a:pathLst>
            </a:custGeom>
            <a:solidFill>
              <a:srgbClr val="03989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369440"/>
            <a:ext cx="16823425" cy="1125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19"/>
              </a:lnSpc>
            </a:pPr>
            <a:r>
              <a:rPr lang="en-US" sz="6299">
                <a:solidFill>
                  <a:srgbClr val="FFFFFF"/>
                </a:solidFill>
                <a:latin typeface="Poppins Bold"/>
              </a:rPr>
              <a:t>Locating your City Council District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0670" r="10670"/>
          <a:stretch>
            <a:fillRect/>
          </a:stretch>
        </p:blipFill>
        <p:spPr>
          <a:xfrm>
            <a:off x="16169293" y="345067"/>
            <a:ext cx="1682832" cy="13460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42569" y="6132738"/>
            <a:ext cx="4460370" cy="364292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298231" y="2681605"/>
            <a:ext cx="16318706" cy="481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Your house address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Look up the City District Map</a:t>
            </a:r>
          </a:p>
          <a:p>
            <a:pPr marL="1468119" lvl="2" indent="-489373">
              <a:lnSpc>
                <a:spcPts val="4759"/>
              </a:lnSpc>
              <a:buFont typeface="Arial"/>
              <a:buChar char="•"/>
            </a:pPr>
            <a:r>
              <a:rPr lang="en-US" sz="3399" u="sng">
                <a:solidFill>
                  <a:srgbClr val="575151"/>
                </a:solidFill>
                <a:latin typeface="Poppins"/>
              </a:rPr>
              <a:t>https://www.fresno.gov/citycouncil/council-district-locator/ 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Locate your main cross streets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Identify your district and your City Council member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575151"/>
              </a:solidFill>
              <a:latin typeface="Poppins"/>
            </a:endParaRPr>
          </a:p>
          <a:p>
            <a:pPr>
              <a:lnSpc>
                <a:spcPts val="4759"/>
              </a:lnSpc>
            </a:pPr>
            <a:endParaRPr lang="en-US" sz="3399">
              <a:solidFill>
                <a:srgbClr val="575151"/>
              </a:solidFill>
              <a:latin typeface="Poppins"/>
            </a:endParaRP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575151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7256" y="-630854"/>
            <a:ext cx="19689679" cy="2700747"/>
            <a:chOff x="0" y="0"/>
            <a:chExt cx="5185759" cy="7113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85759" cy="711308"/>
            </a:xfrm>
            <a:custGeom>
              <a:avLst/>
              <a:gdLst/>
              <a:ahLst/>
              <a:cxnLst/>
              <a:rect l="l" t="t" r="r" b="b"/>
              <a:pathLst>
                <a:path w="5185759" h="711308">
                  <a:moveTo>
                    <a:pt x="0" y="0"/>
                  </a:moveTo>
                  <a:lnTo>
                    <a:pt x="5185759" y="0"/>
                  </a:lnTo>
                  <a:lnTo>
                    <a:pt x="5185759" y="711308"/>
                  </a:lnTo>
                  <a:lnTo>
                    <a:pt x="0" y="711308"/>
                  </a:lnTo>
                  <a:close/>
                </a:path>
              </a:pathLst>
            </a:custGeom>
            <a:solidFill>
              <a:srgbClr val="03989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369440"/>
            <a:ext cx="16823425" cy="1125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19"/>
              </a:lnSpc>
            </a:pPr>
            <a:r>
              <a:rPr lang="en-US" sz="6299">
                <a:solidFill>
                  <a:srgbClr val="FFFFFF"/>
                </a:solidFill>
                <a:latin typeface="Poppins Bold"/>
              </a:rPr>
              <a:t>Locating Council Agenda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0670" r="10670"/>
          <a:stretch>
            <a:fillRect/>
          </a:stretch>
        </p:blipFill>
        <p:spPr>
          <a:xfrm>
            <a:off x="16169293" y="345067"/>
            <a:ext cx="1682832" cy="134605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303938" y="2461774"/>
            <a:ext cx="13865355" cy="5169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4" lvl="1" indent="-280672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575151"/>
                </a:solidFill>
                <a:latin typeface="Poppins"/>
              </a:rPr>
              <a:t>Visit the city website:</a:t>
            </a:r>
          </a:p>
          <a:p>
            <a:pPr marL="1122688" lvl="2" indent="-374229">
              <a:lnSpc>
                <a:spcPts val="3640"/>
              </a:lnSpc>
              <a:buFont typeface="Arial"/>
              <a:buChar char="•"/>
            </a:pPr>
            <a:r>
              <a:rPr lang="en-US" sz="2600" u="sng">
                <a:solidFill>
                  <a:srgbClr val="575151"/>
                </a:solidFill>
                <a:latin typeface="Poppins"/>
              </a:rPr>
              <a:t>www.fresno.gov</a:t>
            </a:r>
          </a:p>
          <a:p>
            <a:pPr marL="561344" lvl="1" indent="-280672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575151"/>
                </a:solidFill>
                <a:latin typeface="Poppins"/>
              </a:rPr>
              <a:t>Locate the following:</a:t>
            </a:r>
          </a:p>
          <a:p>
            <a:pPr marL="1122688" lvl="2" indent="-374229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575151"/>
                </a:solidFill>
                <a:latin typeface="Poppins"/>
              </a:rPr>
              <a:t>"GOVERNMENT" (top of page)</a:t>
            </a:r>
          </a:p>
          <a:p>
            <a:pPr marL="1122688" lvl="2" indent="-374229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575151"/>
                </a:solidFill>
                <a:latin typeface="Poppins"/>
              </a:rPr>
              <a:t> "City Council"</a:t>
            </a:r>
          </a:p>
          <a:p>
            <a:pPr marL="1122688" lvl="2" indent="-374229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575151"/>
                </a:solidFill>
                <a:latin typeface="Poppins"/>
              </a:rPr>
              <a:t>"Agendas and Minutes" </a:t>
            </a:r>
          </a:p>
          <a:p>
            <a:pPr marL="561344" lvl="1" indent="-280672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575151"/>
                </a:solidFill>
                <a:latin typeface="Poppins"/>
              </a:rPr>
              <a:t> Council Agendas must be posted publicly a minimum of 72 hours prior to the meeting start</a:t>
            </a:r>
          </a:p>
          <a:p>
            <a:pPr>
              <a:lnSpc>
                <a:spcPts val="4044"/>
              </a:lnSpc>
            </a:pPr>
            <a:endParaRPr lang="en-US" sz="2600">
              <a:solidFill>
                <a:srgbClr val="575151"/>
              </a:solidFill>
              <a:latin typeface="Poppins"/>
            </a:endParaRPr>
          </a:p>
          <a:p>
            <a:pPr>
              <a:lnSpc>
                <a:spcPts val="4044"/>
              </a:lnSpc>
            </a:pPr>
            <a:endParaRPr lang="en-US" sz="2600">
              <a:solidFill>
                <a:srgbClr val="575151"/>
              </a:solidFill>
              <a:latin typeface="Poppins"/>
            </a:endParaRPr>
          </a:p>
          <a:p>
            <a:pPr algn="ctr">
              <a:lnSpc>
                <a:spcPts val="4044"/>
              </a:lnSpc>
            </a:pPr>
            <a:endParaRPr lang="en-US" sz="2600">
              <a:solidFill>
                <a:srgbClr val="575151"/>
              </a:solidFill>
              <a:latin typeface="Poppins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03577" y="6297244"/>
            <a:ext cx="6419688" cy="3636111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199415" y="6297244"/>
            <a:ext cx="6402517" cy="3636111"/>
            <a:chOff x="0" y="0"/>
            <a:chExt cx="1686260" cy="9576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86260" cy="957659"/>
            </a:xfrm>
            <a:custGeom>
              <a:avLst/>
              <a:gdLst/>
              <a:ahLst/>
              <a:cxnLst/>
              <a:rect l="l" t="t" r="r" b="b"/>
              <a:pathLst>
                <a:path w="1686260" h="957659">
                  <a:moveTo>
                    <a:pt x="0" y="0"/>
                  </a:moveTo>
                  <a:lnTo>
                    <a:pt x="1686260" y="0"/>
                  </a:lnTo>
                  <a:lnTo>
                    <a:pt x="1686260" y="957659"/>
                  </a:lnTo>
                  <a:lnTo>
                    <a:pt x="0" y="95765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b="4239"/>
          <a:stretch>
            <a:fillRect/>
          </a:stretch>
        </p:blipFill>
        <p:spPr>
          <a:xfrm>
            <a:off x="10199415" y="6297244"/>
            <a:ext cx="6402517" cy="300278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7256" y="-630854"/>
            <a:ext cx="19689679" cy="2700747"/>
            <a:chOff x="0" y="0"/>
            <a:chExt cx="5185759" cy="7113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85759" cy="711308"/>
            </a:xfrm>
            <a:custGeom>
              <a:avLst/>
              <a:gdLst/>
              <a:ahLst/>
              <a:cxnLst/>
              <a:rect l="l" t="t" r="r" b="b"/>
              <a:pathLst>
                <a:path w="5185759" h="711308">
                  <a:moveTo>
                    <a:pt x="0" y="0"/>
                  </a:moveTo>
                  <a:lnTo>
                    <a:pt x="5185759" y="0"/>
                  </a:lnTo>
                  <a:lnTo>
                    <a:pt x="5185759" y="711308"/>
                  </a:lnTo>
                  <a:lnTo>
                    <a:pt x="0" y="711308"/>
                  </a:lnTo>
                  <a:close/>
                </a:path>
              </a:pathLst>
            </a:custGeom>
            <a:solidFill>
              <a:srgbClr val="03989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369440"/>
            <a:ext cx="14727211" cy="1125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19"/>
              </a:lnSpc>
            </a:pPr>
            <a:r>
              <a:rPr lang="en-US" sz="6299">
                <a:solidFill>
                  <a:srgbClr val="FFFFFF"/>
                </a:solidFill>
                <a:latin typeface="Poppins Bold"/>
              </a:rPr>
              <a:t>Conclusion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0670" r="10670"/>
          <a:stretch>
            <a:fillRect/>
          </a:stretch>
        </p:blipFill>
        <p:spPr>
          <a:xfrm>
            <a:off x="16169293" y="345067"/>
            <a:ext cx="1682832" cy="134605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98231" y="3488790"/>
            <a:ext cx="16318706" cy="481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The Strong-Mayor form of government creates an inherent system of checks and balances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Presents unique policy implementation challenges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Requires efficient government operations</a:t>
            </a:r>
          </a:p>
          <a:p>
            <a:pPr marL="1468119" lvl="2" indent="-489373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primarily, strong communication between the executive and legislative branches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575151"/>
              </a:solidFill>
              <a:latin typeface="Poppins"/>
            </a:endParaRP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575151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00839" y="-798876"/>
            <a:ext cx="19689679" cy="2700747"/>
            <a:chOff x="0" y="0"/>
            <a:chExt cx="5185759" cy="7113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85759" cy="711308"/>
            </a:xfrm>
            <a:custGeom>
              <a:avLst/>
              <a:gdLst/>
              <a:ahLst/>
              <a:cxnLst/>
              <a:rect l="l" t="t" r="r" b="b"/>
              <a:pathLst>
                <a:path w="5185759" h="711308">
                  <a:moveTo>
                    <a:pt x="0" y="0"/>
                  </a:moveTo>
                  <a:lnTo>
                    <a:pt x="5185759" y="0"/>
                  </a:lnTo>
                  <a:lnTo>
                    <a:pt x="5185759" y="711308"/>
                  </a:lnTo>
                  <a:lnTo>
                    <a:pt x="0" y="711308"/>
                  </a:lnTo>
                  <a:close/>
                </a:path>
              </a:pathLst>
            </a:custGeom>
            <a:solidFill>
              <a:srgbClr val="03989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91816" y="380047"/>
            <a:ext cx="14727211" cy="1125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299">
                <a:solidFill>
                  <a:srgbClr val="FFFFFF"/>
                </a:solidFill>
                <a:latin typeface="Poppins Bold"/>
              </a:rPr>
              <a:t>Types of Municipal Governments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0670" r="10670"/>
          <a:stretch>
            <a:fillRect/>
          </a:stretch>
        </p:blipFill>
        <p:spPr>
          <a:xfrm>
            <a:off x="16143498" y="355675"/>
            <a:ext cx="1682832" cy="134605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734144" y="3365500"/>
            <a:ext cx="12993067" cy="177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>
                <a:solidFill>
                  <a:srgbClr val="575151"/>
                </a:solidFill>
                <a:latin typeface="Poppins Medium Bold"/>
              </a:rPr>
              <a:t>City government structures in California</a:t>
            </a:r>
          </a:p>
          <a:p>
            <a:pPr>
              <a:lnSpc>
                <a:spcPts val="6999"/>
              </a:lnSpc>
            </a:pPr>
            <a:endParaRPr lang="en-US" sz="4999">
              <a:solidFill>
                <a:srgbClr val="575151"/>
              </a:solidFill>
              <a:latin typeface="Poppins Medium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91816" y="9640221"/>
            <a:ext cx="14990341" cy="24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u="sng">
                <a:solidFill>
                  <a:srgbClr val="000000"/>
                </a:solidFill>
                <a:latin typeface="Open Sans Light"/>
              </a:rPr>
              <a:t>https://www.publicceo.com/2009/06/breaking-down-california-city-governments/#:~:text=According%20to%20the%20California%20League,San%20Diego%2C%20and%20San%20Francisco.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62996" y="4386745"/>
            <a:ext cx="9618150" cy="2663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91" lvl="1" indent="-539745" algn="just">
              <a:lnSpc>
                <a:spcPts val="6999"/>
              </a:lnSpc>
              <a:buFont typeface="Arial"/>
              <a:buChar char="•"/>
            </a:pPr>
            <a:r>
              <a:rPr lang="en-US" sz="4999">
                <a:solidFill>
                  <a:srgbClr val="575151"/>
                </a:solidFill>
                <a:latin typeface="Poppins"/>
              </a:rPr>
              <a:t> Council-Manager</a:t>
            </a:r>
          </a:p>
          <a:p>
            <a:pPr marL="1079491" lvl="1" indent="-539745" algn="just">
              <a:lnSpc>
                <a:spcPts val="6999"/>
              </a:lnSpc>
              <a:buFont typeface="Arial"/>
              <a:buChar char="•"/>
            </a:pPr>
            <a:r>
              <a:rPr lang="en-US" sz="4999">
                <a:solidFill>
                  <a:srgbClr val="575151"/>
                </a:solidFill>
                <a:latin typeface="Poppins"/>
              </a:rPr>
              <a:t> Mayor-Council</a:t>
            </a:r>
          </a:p>
          <a:p>
            <a:pPr marL="1079491" lvl="1" indent="-539745" algn="just">
              <a:lnSpc>
                <a:spcPts val="6999"/>
              </a:lnSpc>
              <a:buFont typeface="Arial"/>
              <a:buChar char="•"/>
            </a:pPr>
            <a:r>
              <a:rPr lang="en-US" sz="4999">
                <a:solidFill>
                  <a:srgbClr val="575151"/>
                </a:solidFill>
                <a:latin typeface="Poppins"/>
              </a:rPr>
              <a:t> City-Commissioners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7256" y="-630854"/>
            <a:ext cx="19689679" cy="2700747"/>
            <a:chOff x="0" y="0"/>
            <a:chExt cx="5185759" cy="7113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85759" cy="711308"/>
            </a:xfrm>
            <a:custGeom>
              <a:avLst/>
              <a:gdLst/>
              <a:ahLst/>
              <a:cxnLst/>
              <a:rect l="l" t="t" r="r" b="b"/>
              <a:pathLst>
                <a:path w="5185759" h="711308">
                  <a:moveTo>
                    <a:pt x="0" y="0"/>
                  </a:moveTo>
                  <a:lnTo>
                    <a:pt x="5185759" y="0"/>
                  </a:lnTo>
                  <a:lnTo>
                    <a:pt x="5185759" y="711308"/>
                  </a:lnTo>
                  <a:lnTo>
                    <a:pt x="0" y="711308"/>
                  </a:lnTo>
                  <a:close/>
                </a:path>
              </a:pathLst>
            </a:custGeom>
            <a:solidFill>
              <a:srgbClr val="03989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369440"/>
            <a:ext cx="14727211" cy="1125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299">
                <a:solidFill>
                  <a:srgbClr val="FFFFFF"/>
                </a:solidFill>
                <a:latin typeface="Poppins Bold"/>
              </a:rPr>
              <a:t>Fresno's Strong Mayor Government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0670" r="10670"/>
          <a:stretch>
            <a:fillRect/>
          </a:stretch>
        </p:blipFill>
        <p:spPr>
          <a:xfrm>
            <a:off x="16169293" y="345067"/>
            <a:ext cx="1682832" cy="134605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17593" y="2602930"/>
            <a:ext cx="9086627" cy="128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9"/>
              </a:lnSpc>
            </a:pPr>
            <a:r>
              <a:rPr lang="en-US" sz="3799">
                <a:solidFill>
                  <a:srgbClr val="575151"/>
                </a:solidFill>
                <a:latin typeface="Poppins Bold"/>
              </a:rPr>
              <a:t>“Strong Mayor” Form of Government</a:t>
            </a:r>
          </a:p>
          <a:p>
            <a:pPr>
              <a:lnSpc>
                <a:spcPts val="4759"/>
              </a:lnSpc>
            </a:pPr>
            <a:endParaRPr lang="en-US" sz="3799">
              <a:solidFill>
                <a:srgbClr val="575151"/>
              </a:solidFill>
              <a:latin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386117" y="3453261"/>
            <a:ext cx="16318706" cy="3018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“Mini-Federal Government”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Mayor prepares budget for Council consideration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Mayor has veto power over legislature and budget acts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Mayor signs legislation into law 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575151"/>
              </a:solidFill>
              <a:latin typeface="Poppi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33419" y="6614132"/>
            <a:ext cx="16318706" cy="67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9"/>
              </a:lnSpc>
            </a:pPr>
            <a:r>
              <a:rPr lang="en-US" sz="3699">
                <a:solidFill>
                  <a:srgbClr val="575151"/>
                </a:solidFill>
                <a:latin typeface="Poppins Bold"/>
              </a:rPr>
              <a:t>Adopted in 1993 and went into effect in 1997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60503" y="7443284"/>
            <a:ext cx="16318706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Voted On and Adopted By the Citizens of Fresno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Offers a system of “Checks &amp; Balances”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7256" y="-630854"/>
            <a:ext cx="19689679" cy="2700747"/>
            <a:chOff x="0" y="0"/>
            <a:chExt cx="5185759" cy="7113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85759" cy="711308"/>
            </a:xfrm>
            <a:custGeom>
              <a:avLst/>
              <a:gdLst/>
              <a:ahLst/>
              <a:cxnLst/>
              <a:rect l="l" t="t" r="r" b="b"/>
              <a:pathLst>
                <a:path w="5185759" h="711308">
                  <a:moveTo>
                    <a:pt x="0" y="0"/>
                  </a:moveTo>
                  <a:lnTo>
                    <a:pt x="5185759" y="0"/>
                  </a:lnTo>
                  <a:lnTo>
                    <a:pt x="5185759" y="711308"/>
                  </a:lnTo>
                  <a:lnTo>
                    <a:pt x="0" y="711308"/>
                  </a:lnTo>
                  <a:close/>
                </a:path>
              </a:pathLst>
            </a:custGeom>
            <a:solidFill>
              <a:srgbClr val="03989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0670" r="10670"/>
          <a:stretch>
            <a:fillRect/>
          </a:stretch>
        </p:blipFill>
        <p:spPr>
          <a:xfrm>
            <a:off x="16169293" y="345067"/>
            <a:ext cx="1682832" cy="134605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780502" y="2485085"/>
            <a:ext cx="6613918" cy="7437075"/>
            <a:chOff x="0" y="0"/>
            <a:chExt cx="1741937" cy="19587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41937" cy="1958736"/>
            </a:xfrm>
            <a:custGeom>
              <a:avLst/>
              <a:gdLst/>
              <a:ahLst/>
              <a:cxnLst/>
              <a:rect l="l" t="t" r="r" b="b"/>
              <a:pathLst>
                <a:path w="1741937" h="1958736">
                  <a:moveTo>
                    <a:pt x="0" y="0"/>
                  </a:moveTo>
                  <a:lnTo>
                    <a:pt x="1741937" y="0"/>
                  </a:lnTo>
                  <a:lnTo>
                    <a:pt x="1741937" y="1958736"/>
                  </a:lnTo>
                  <a:lnTo>
                    <a:pt x="0" y="1958736"/>
                  </a:lnTo>
                  <a:close/>
                </a:path>
              </a:pathLst>
            </a:custGeom>
            <a:solidFill>
              <a:srgbClr val="F49B1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392306" y="2694784"/>
            <a:ext cx="9895694" cy="1219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33"/>
              </a:lnSpc>
            </a:pPr>
            <a:r>
              <a:rPr lang="en-US" sz="3452">
                <a:solidFill>
                  <a:srgbClr val="575151"/>
                </a:solidFill>
                <a:latin typeface="Poppins Bold"/>
              </a:rPr>
              <a:t>Mayor serves as "Executive Head of the City" (similar to a CEO)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088195" y="3398451"/>
            <a:ext cx="14827819" cy="1652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5"/>
              </a:lnSpc>
            </a:pPr>
            <a:endParaRPr/>
          </a:p>
          <a:p>
            <a:pPr marL="666995" lvl="1" indent="-333498">
              <a:lnSpc>
                <a:spcPts val="4325"/>
              </a:lnSpc>
              <a:buFont typeface="Arial"/>
              <a:buChar char="•"/>
            </a:pPr>
            <a:r>
              <a:rPr lang="en-US" sz="3089">
                <a:solidFill>
                  <a:srgbClr val="575151"/>
                </a:solidFill>
                <a:latin typeface="Poppins"/>
              </a:rPr>
              <a:t>Mayor casts vision and direction</a:t>
            </a:r>
          </a:p>
          <a:p>
            <a:pPr algn="ctr">
              <a:lnSpc>
                <a:spcPts val="4325"/>
              </a:lnSpc>
            </a:pPr>
            <a:endParaRPr lang="en-US" sz="3089">
              <a:solidFill>
                <a:srgbClr val="575151"/>
              </a:solidFill>
              <a:latin typeface="Poppi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92306" y="4955736"/>
            <a:ext cx="7031316" cy="183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30"/>
              </a:lnSpc>
            </a:pPr>
            <a:r>
              <a:rPr lang="en-US" sz="3450">
                <a:solidFill>
                  <a:srgbClr val="575151"/>
                </a:solidFill>
                <a:latin typeface="Poppins Bold"/>
              </a:rPr>
              <a:t>City Manager oversees all City</a:t>
            </a:r>
          </a:p>
          <a:p>
            <a:pPr>
              <a:lnSpc>
                <a:spcPts val="4830"/>
              </a:lnSpc>
            </a:pPr>
            <a:r>
              <a:rPr lang="en-US" sz="3450">
                <a:solidFill>
                  <a:srgbClr val="575151"/>
                </a:solidFill>
                <a:latin typeface="Poppins Bold"/>
              </a:rPr>
              <a:t>Departments and operations (Chief Administrative Office)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6798819"/>
            <a:ext cx="14827819" cy="562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6995" lvl="1" indent="-333498">
              <a:lnSpc>
                <a:spcPts val="4325"/>
              </a:lnSpc>
              <a:buFont typeface="Arial"/>
              <a:buChar char="•"/>
            </a:pPr>
            <a:r>
              <a:rPr lang="en-US" sz="3089">
                <a:solidFill>
                  <a:srgbClr val="575151"/>
                </a:solidFill>
                <a:latin typeface="Poppins"/>
              </a:rPr>
              <a:t>Executes the Mayor's vision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92306" y="7560123"/>
            <a:ext cx="14827819" cy="616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06"/>
              </a:lnSpc>
            </a:pPr>
            <a:r>
              <a:rPr lang="en-US" sz="3361">
                <a:solidFill>
                  <a:srgbClr val="575151"/>
                </a:solidFill>
                <a:latin typeface="Poppins Bold"/>
              </a:rPr>
              <a:t>Council has power to make all laws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088195" y="8081435"/>
            <a:ext cx="8503917" cy="1652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6995" lvl="1" indent="-333498">
              <a:lnSpc>
                <a:spcPts val="4325"/>
              </a:lnSpc>
              <a:buFont typeface="Arial"/>
              <a:buChar char="•"/>
            </a:pPr>
            <a:r>
              <a:rPr lang="en-US" sz="3089">
                <a:solidFill>
                  <a:srgbClr val="575151"/>
                </a:solidFill>
                <a:latin typeface="Poppins"/>
              </a:rPr>
              <a:t>Council President presides over council </a:t>
            </a:r>
          </a:p>
          <a:p>
            <a:pPr>
              <a:lnSpc>
                <a:spcPts val="4325"/>
              </a:lnSpc>
            </a:pPr>
            <a:r>
              <a:rPr lang="en-US" sz="3089">
                <a:solidFill>
                  <a:srgbClr val="575151"/>
                </a:solidFill>
                <a:latin typeface="Poppins"/>
              </a:rPr>
              <a:t>meetings; serves as chief Council spokes-</a:t>
            </a:r>
          </a:p>
          <a:p>
            <a:pPr>
              <a:lnSpc>
                <a:spcPts val="4325"/>
              </a:lnSpc>
            </a:pPr>
            <a:r>
              <a:rPr lang="en-US" sz="3089">
                <a:solidFill>
                  <a:srgbClr val="575151"/>
                </a:solidFill>
                <a:latin typeface="Poppins"/>
              </a:rPr>
              <a:t>person; and signs all Council instruments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22619" y="3856853"/>
            <a:ext cx="10998356" cy="2584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2493" lvl="1" indent="-211247">
              <a:lnSpc>
                <a:spcPts val="2739"/>
              </a:lnSpc>
              <a:buFont typeface="Arial"/>
              <a:buChar char="•"/>
            </a:pPr>
            <a:r>
              <a:rPr lang="en-US" sz="1956">
                <a:solidFill>
                  <a:srgbClr val="575151"/>
                </a:solidFill>
                <a:latin typeface="Poppins Bold"/>
              </a:rPr>
              <a:t>Mayor – CEO (Executive)</a:t>
            </a:r>
          </a:p>
          <a:p>
            <a:pPr>
              <a:lnSpc>
                <a:spcPts val="2739"/>
              </a:lnSpc>
            </a:pPr>
            <a:endParaRPr lang="en-US" sz="1956">
              <a:solidFill>
                <a:srgbClr val="575151"/>
              </a:solidFill>
              <a:latin typeface="Poppins Bold"/>
            </a:endParaRPr>
          </a:p>
          <a:p>
            <a:pPr marL="422493" lvl="1" indent="-211247">
              <a:lnSpc>
                <a:spcPts val="2739"/>
              </a:lnSpc>
              <a:buFont typeface="Arial"/>
              <a:buChar char="•"/>
            </a:pPr>
            <a:r>
              <a:rPr lang="en-US" sz="1956">
                <a:solidFill>
                  <a:srgbClr val="575151"/>
                </a:solidFill>
                <a:latin typeface="Poppins Bold"/>
              </a:rPr>
              <a:t>City Manager – CAO (Executive)</a:t>
            </a:r>
          </a:p>
          <a:p>
            <a:pPr>
              <a:lnSpc>
                <a:spcPts val="2739"/>
              </a:lnSpc>
            </a:pPr>
            <a:endParaRPr lang="en-US" sz="1956">
              <a:solidFill>
                <a:srgbClr val="575151"/>
              </a:solidFill>
              <a:latin typeface="Poppins Bold"/>
            </a:endParaRPr>
          </a:p>
          <a:p>
            <a:pPr marL="422493" lvl="1" indent="-211247">
              <a:lnSpc>
                <a:spcPts val="2739"/>
              </a:lnSpc>
              <a:buFont typeface="Arial"/>
              <a:buChar char="•"/>
            </a:pPr>
            <a:r>
              <a:rPr lang="en-US" sz="1956">
                <a:solidFill>
                  <a:srgbClr val="575151"/>
                </a:solidFill>
                <a:latin typeface="Poppins Bold"/>
              </a:rPr>
              <a:t>City Council – Board of Directors</a:t>
            </a:r>
          </a:p>
          <a:p>
            <a:pPr>
              <a:lnSpc>
                <a:spcPts val="2739"/>
              </a:lnSpc>
            </a:pPr>
            <a:r>
              <a:rPr lang="en-US" sz="1956">
                <a:solidFill>
                  <a:srgbClr val="575151"/>
                </a:solidFill>
                <a:latin typeface="Poppins Bold"/>
              </a:rPr>
              <a:t> (Legislative)</a:t>
            </a:r>
          </a:p>
          <a:p>
            <a:pPr>
              <a:lnSpc>
                <a:spcPts val="4221"/>
              </a:lnSpc>
            </a:pPr>
            <a:endParaRPr lang="en-US" sz="1956">
              <a:solidFill>
                <a:srgbClr val="575151"/>
              </a:solidFill>
              <a:latin typeface="Poppi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8700" y="369440"/>
            <a:ext cx="14727211" cy="1125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299">
                <a:solidFill>
                  <a:srgbClr val="FFFFFF"/>
                </a:solidFill>
                <a:latin typeface="Poppins Bold"/>
              </a:rPr>
              <a:t>Fresno City Government Structure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500057" y="2901673"/>
            <a:ext cx="2547640" cy="67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575151"/>
                </a:solidFill>
                <a:latin typeface="Poppins ExtraBold"/>
              </a:rPr>
              <a:t>OVERVIEW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7256" y="-630854"/>
            <a:ext cx="19689679" cy="2700747"/>
            <a:chOff x="0" y="0"/>
            <a:chExt cx="5185759" cy="7113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85759" cy="711308"/>
            </a:xfrm>
            <a:custGeom>
              <a:avLst/>
              <a:gdLst/>
              <a:ahLst/>
              <a:cxnLst/>
              <a:rect l="l" t="t" r="r" b="b"/>
              <a:pathLst>
                <a:path w="5185759" h="711308">
                  <a:moveTo>
                    <a:pt x="0" y="0"/>
                  </a:moveTo>
                  <a:lnTo>
                    <a:pt x="5185759" y="0"/>
                  </a:lnTo>
                  <a:lnTo>
                    <a:pt x="5185759" y="711308"/>
                  </a:lnTo>
                  <a:lnTo>
                    <a:pt x="0" y="711308"/>
                  </a:lnTo>
                  <a:close/>
                </a:path>
              </a:pathLst>
            </a:custGeom>
            <a:solidFill>
              <a:srgbClr val="03989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0670" r="10670"/>
          <a:stretch>
            <a:fillRect/>
          </a:stretch>
        </p:blipFill>
        <p:spPr>
          <a:xfrm>
            <a:off x="16169293" y="345067"/>
            <a:ext cx="1682832" cy="134605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074035" y="2357988"/>
            <a:ext cx="6613918" cy="7151199"/>
            <a:chOff x="0" y="0"/>
            <a:chExt cx="1741937" cy="18834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41937" cy="1883443"/>
            </a:xfrm>
            <a:custGeom>
              <a:avLst/>
              <a:gdLst/>
              <a:ahLst/>
              <a:cxnLst/>
              <a:rect l="l" t="t" r="r" b="b"/>
              <a:pathLst>
                <a:path w="1741937" h="1883443">
                  <a:moveTo>
                    <a:pt x="0" y="0"/>
                  </a:moveTo>
                  <a:lnTo>
                    <a:pt x="1741937" y="0"/>
                  </a:lnTo>
                  <a:lnTo>
                    <a:pt x="1741937" y="1883443"/>
                  </a:lnTo>
                  <a:lnTo>
                    <a:pt x="0" y="1883443"/>
                  </a:lnTo>
                  <a:close/>
                </a:path>
              </a:pathLst>
            </a:custGeom>
            <a:solidFill>
              <a:srgbClr val="F49B1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958857" y="3415282"/>
            <a:ext cx="5040264" cy="6093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575151"/>
                </a:solidFill>
                <a:latin typeface="Poppins Bold"/>
              </a:rPr>
              <a:t>Mayor</a:t>
            </a:r>
          </a:p>
          <a:p>
            <a:pPr marL="777243" lvl="2" indent="-259081">
              <a:lnSpc>
                <a:spcPts val="2520"/>
              </a:lnSpc>
              <a:buFont typeface="Arial"/>
              <a:buChar char="⚬"/>
            </a:pPr>
            <a:r>
              <a:rPr lang="en-US" sz="1800">
                <a:solidFill>
                  <a:srgbClr val="575151"/>
                </a:solidFill>
                <a:latin typeface="Poppins"/>
              </a:rPr>
              <a:t>Sits on Council </a:t>
            </a:r>
          </a:p>
          <a:p>
            <a:pPr marL="777243" lvl="2" indent="-259081">
              <a:lnSpc>
                <a:spcPts val="2520"/>
              </a:lnSpc>
              <a:buFont typeface="Arial"/>
              <a:buChar char="⚬"/>
            </a:pPr>
            <a:r>
              <a:rPr lang="en-US" sz="1800">
                <a:solidFill>
                  <a:srgbClr val="575151"/>
                </a:solidFill>
                <a:latin typeface="Poppins"/>
              </a:rPr>
              <a:t>Participates in deliberations</a:t>
            </a:r>
          </a:p>
          <a:p>
            <a:pPr marL="777243" lvl="2" indent="-259081">
              <a:lnSpc>
                <a:spcPts val="2520"/>
              </a:lnSpc>
              <a:buFont typeface="Arial"/>
              <a:buChar char="⚬"/>
            </a:pPr>
            <a:r>
              <a:rPr lang="en-US" sz="1800">
                <a:solidFill>
                  <a:srgbClr val="575151"/>
                </a:solidFill>
                <a:latin typeface="Poppins"/>
              </a:rPr>
              <a:t>Votes on issues</a:t>
            </a:r>
          </a:p>
          <a:p>
            <a:pPr>
              <a:lnSpc>
                <a:spcPts val="2739"/>
              </a:lnSpc>
            </a:pPr>
            <a:r>
              <a:rPr lang="en-US" sz="1956">
                <a:solidFill>
                  <a:srgbClr val="575151"/>
                </a:solidFill>
                <a:latin typeface="Poppins Bold"/>
              </a:rPr>
              <a:t> </a:t>
            </a:r>
          </a:p>
          <a:p>
            <a:pPr marL="561337" lvl="1" indent="-280669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575151"/>
                </a:solidFill>
                <a:latin typeface="Poppins"/>
              </a:rPr>
              <a:t>  </a:t>
            </a:r>
            <a:r>
              <a:rPr lang="en-US" sz="2599">
                <a:solidFill>
                  <a:srgbClr val="575151"/>
                </a:solidFill>
                <a:latin typeface="Poppins Bold"/>
              </a:rPr>
              <a:t>Council </a:t>
            </a:r>
          </a:p>
          <a:p>
            <a:pPr marL="820422" lvl="2" indent="-273474">
              <a:lnSpc>
                <a:spcPts val="2660"/>
              </a:lnSpc>
              <a:buFont typeface="Arial"/>
              <a:buChar char="⚬"/>
            </a:pPr>
            <a:r>
              <a:rPr lang="en-US" sz="1900">
                <a:solidFill>
                  <a:srgbClr val="575151"/>
                </a:solidFill>
                <a:latin typeface="Poppins"/>
              </a:rPr>
              <a:t>Establishes polices</a:t>
            </a:r>
          </a:p>
          <a:p>
            <a:pPr marL="820422" lvl="2" indent="-273474">
              <a:lnSpc>
                <a:spcPts val="2660"/>
              </a:lnSpc>
              <a:buFont typeface="Arial"/>
              <a:buChar char="⚬"/>
            </a:pPr>
            <a:r>
              <a:rPr lang="en-US" sz="1900">
                <a:solidFill>
                  <a:srgbClr val="575151"/>
                </a:solidFill>
                <a:latin typeface="Poppins"/>
              </a:rPr>
              <a:t>Passes local ordinancs</a:t>
            </a:r>
          </a:p>
          <a:p>
            <a:pPr marL="820422" lvl="2" indent="-273474">
              <a:lnSpc>
                <a:spcPts val="2660"/>
              </a:lnSpc>
              <a:buFont typeface="Arial"/>
              <a:buChar char="⚬"/>
            </a:pPr>
            <a:r>
              <a:rPr lang="en-US" sz="1900">
                <a:solidFill>
                  <a:srgbClr val="575151"/>
                </a:solidFill>
                <a:latin typeface="Poppins"/>
              </a:rPr>
              <a:t>Has authority over City Manager – Assistant CEO (Executive)</a:t>
            </a:r>
          </a:p>
          <a:p>
            <a:pPr marL="820422" lvl="2" indent="-273474">
              <a:lnSpc>
                <a:spcPts val="2660"/>
              </a:lnSpc>
              <a:buFont typeface="Arial"/>
              <a:buChar char="⚬"/>
            </a:pPr>
            <a:r>
              <a:rPr lang="en-US" sz="1900">
                <a:solidFill>
                  <a:srgbClr val="575151"/>
                </a:solidFill>
                <a:latin typeface="Poppins"/>
              </a:rPr>
              <a:t>Most power resides with the Council </a:t>
            </a:r>
          </a:p>
          <a:p>
            <a:pPr marL="820422" lvl="2" indent="-273474">
              <a:lnSpc>
                <a:spcPts val="2660"/>
              </a:lnSpc>
              <a:buFont typeface="Arial"/>
              <a:buChar char="⚬"/>
            </a:pPr>
            <a:r>
              <a:rPr lang="en-US" sz="1900">
                <a:solidFill>
                  <a:srgbClr val="575151"/>
                </a:solidFill>
                <a:latin typeface="Poppins"/>
              </a:rPr>
              <a:t>Develops overall vision for the City </a:t>
            </a:r>
          </a:p>
          <a:p>
            <a:pPr>
              <a:lnSpc>
                <a:spcPts val="4221"/>
              </a:lnSpc>
            </a:pPr>
            <a:endParaRPr lang="en-US" sz="1900">
              <a:solidFill>
                <a:srgbClr val="575151"/>
              </a:solidFill>
              <a:latin typeface="Poppins"/>
            </a:endParaRPr>
          </a:p>
          <a:p>
            <a:pPr>
              <a:lnSpc>
                <a:spcPts val="4221"/>
              </a:lnSpc>
            </a:pPr>
            <a:endParaRPr lang="en-US" sz="1900">
              <a:solidFill>
                <a:srgbClr val="575151"/>
              </a:solidFill>
              <a:latin typeface="Poppins"/>
            </a:endParaRPr>
          </a:p>
          <a:p>
            <a:pPr>
              <a:lnSpc>
                <a:spcPts val="4221"/>
              </a:lnSpc>
            </a:pPr>
            <a:endParaRPr lang="en-US" sz="1900">
              <a:solidFill>
                <a:srgbClr val="575151"/>
              </a:solidFill>
              <a:latin typeface="Poppi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369440"/>
            <a:ext cx="14727211" cy="1125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299">
                <a:solidFill>
                  <a:srgbClr val="FFFFFF"/>
                </a:solidFill>
                <a:latin typeface="Poppins Bold"/>
              </a:rPr>
              <a:t>Strong Mayor vs. Council-Manager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74035" y="2524050"/>
            <a:ext cx="6613918" cy="67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575151"/>
                </a:solidFill>
                <a:latin typeface="Poppins ExtraBold"/>
              </a:rPr>
              <a:t>Council-Manager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611074" y="2357988"/>
            <a:ext cx="6613918" cy="7151199"/>
            <a:chOff x="0" y="0"/>
            <a:chExt cx="1741937" cy="18834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41937" cy="1883443"/>
            </a:xfrm>
            <a:custGeom>
              <a:avLst/>
              <a:gdLst/>
              <a:ahLst/>
              <a:cxnLst/>
              <a:rect l="l" t="t" r="r" b="b"/>
              <a:pathLst>
                <a:path w="1741937" h="1883443">
                  <a:moveTo>
                    <a:pt x="0" y="0"/>
                  </a:moveTo>
                  <a:lnTo>
                    <a:pt x="1741937" y="0"/>
                  </a:lnTo>
                  <a:lnTo>
                    <a:pt x="1741937" y="1883443"/>
                  </a:lnTo>
                  <a:lnTo>
                    <a:pt x="0" y="1883443"/>
                  </a:lnTo>
                  <a:close/>
                </a:path>
              </a:pathLst>
            </a:custGeom>
            <a:solidFill>
              <a:srgbClr val="F49B17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611074" y="2524050"/>
            <a:ext cx="6558220" cy="67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575151"/>
                </a:solidFill>
                <a:latin typeface="Poppins ExtraBold"/>
              </a:rPr>
              <a:t>Strong Mayor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370051" y="3415282"/>
            <a:ext cx="5040264" cy="5836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575151"/>
                </a:solidFill>
                <a:latin typeface="Poppins Bold"/>
              </a:rPr>
              <a:t>Mayor</a:t>
            </a:r>
          </a:p>
          <a:p>
            <a:pPr marL="820422" lvl="2" indent="-273474">
              <a:lnSpc>
                <a:spcPts val="2660"/>
              </a:lnSpc>
              <a:buFont typeface="Arial"/>
              <a:buChar char="⚬"/>
            </a:pPr>
            <a:r>
              <a:rPr lang="en-US" sz="1900">
                <a:solidFill>
                  <a:srgbClr val="575151"/>
                </a:solidFill>
                <a:latin typeface="Poppins"/>
              </a:rPr>
              <a:t>Does not sit on Council </a:t>
            </a:r>
          </a:p>
          <a:p>
            <a:pPr marL="820422" lvl="2" indent="-273474">
              <a:lnSpc>
                <a:spcPts val="2660"/>
              </a:lnSpc>
              <a:buFont typeface="Arial"/>
              <a:buChar char="⚬"/>
            </a:pPr>
            <a:r>
              <a:rPr lang="en-US" sz="1900">
                <a:solidFill>
                  <a:srgbClr val="575151"/>
                </a:solidFill>
                <a:latin typeface="Poppins"/>
              </a:rPr>
              <a:t>Has veto power</a:t>
            </a:r>
          </a:p>
          <a:p>
            <a:pPr marL="820422" lvl="2" indent="-273474">
              <a:lnSpc>
                <a:spcPts val="2660"/>
              </a:lnSpc>
              <a:buFont typeface="Arial"/>
              <a:buChar char="⚬"/>
            </a:pPr>
            <a:r>
              <a:rPr lang="en-US" sz="1900">
                <a:solidFill>
                  <a:srgbClr val="575151"/>
                </a:solidFill>
                <a:latin typeface="Poppins"/>
              </a:rPr>
              <a:t>Power balance between Mayor and City Council</a:t>
            </a:r>
          </a:p>
          <a:p>
            <a:pPr marL="820422" lvl="2" indent="-273474">
              <a:lnSpc>
                <a:spcPts val="2660"/>
              </a:lnSpc>
              <a:buFont typeface="Arial"/>
              <a:buChar char="⚬"/>
            </a:pPr>
            <a:r>
              <a:rPr lang="en-US" sz="1900">
                <a:solidFill>
                  <a:srgbClr val="575151"/>
                </a:solidFill>
                <a:latin typeface="Poppins"/>
              </a:rPr>
              <a:t>Develops overall vision for the City </a:t>
            </a:r>
          </a:p>
          <a:p>
            <a:pPr>
              <a:lnSpc>
                <a:spcPts val="2879"/>
              </a:lnSpc>
            </a:pPr>
            <a:r>
              <a:rPr lang="en-US" sz="2056">
                <a:solidFill>
                  <a:srgbClr val="575151"/>
                </a:solidFill>
                <a:latin typeface="Poppins Bold"/>
              </a:rPr>
              <a:t> </a:t>
            </a:r>
          </a:p>
          <a:p>
            <a:pPr marL="561337" lvl="1" indent="-280669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575151"/>
                </a:solidFill>
                <a:latin typeface="Poppins"/>
              </a:rPr>
              <a:t>  </a:t>
            </a:r>
            <a:r>
              <a:rPr lang="en-US" sz="2599">
                <a:solidFill>
                  <a:srgbClr val="575151"/>
                </a:solidFill>
                <a:latin typeface="Poppins Bold"/>
              </a:rPr>
              <a:t>Council </a:t>
            </a:r>
          </a:p>
          <a:p>
            <a:pPr marL="820422" lvl="2" indent="-273474">
              <a:lnSpc>
                <a:spcPts val="2660"/>
              </a:lnSpc>
              <a:buFont typeface="Arial"/>
              <a:buChar char="⚬"/>
            </a:pPr>
            <a:r>
              <a:rPr lang="en-US" sz="1900">
                <a:solidFill>
                  <a:srgbClr val="575151"/>
                </a:solidFill>
                <a:latin typeface="Poppins"/>
              </a:rPr>
              <a:t>Establishes polices</a:t>
            </a:r>
          </a:p>
          <a:p>
            <a:pPr marL="820422" lvl="2" indent="-273474">
              <a:lnSpc>
                <a:spcPts val="2660"/>
              </a:lnSpc>
              <a:buFont typeface="Arial"/>
              <a:buChar char="⚬"/>
            </a:pPr>
            <a:r>
              <a:rPr lang="en-US" sz="1900">
                <a:solidFill>
                  <a:srgbClr val="575151"/>
                </a:solidFill>
                <a:latin typeface="Poppins"/>
              </a:rPr>
              <a:t>Passes local ordinancs</a:t>
            </a:r>
          </a:p>
          <a:p>
            <a:pPr marL="820422" lvl="2" indent="-273474">
              <a:lnSpc>
                <a:spcPts val="2660"/>
              </a:lnSpc>
              <a:buFont typeface="Arial"/>
              <a:buChar char="⚬"/>
            </a:pPr>
            <a:r>
              <a:rPr lang="en-US" sz="1900">
                <a:solidFill>
                  <a:srgbClr val="575151"/>
                </a:solidFill>
                <a:latin typeface="Poppins"/>
              </a:rPr>
              <a:t>Legislative power resides with the Council </a:t>
            </a:r>
          </a:p>
          <a:p>
            <a:pPr>
              <a:lnSpc>
                <a:spcPts val="4221"/>
              </a:lnSpc>
            </a:pPr>
            <a:endParaRPr lang="en-US" sz="1900">
              <a:solidFill>
                <a:srgbClr val="575151"/>
              </a:solidFill>
              <a:latin typeface="Poppins"/>
            </a:endParaRPr>
          </a:p>
          <a:p>
            <a:pPr>
              <a:lnSpc>
                <a:spcPts val="4221"/>
              </a:lnSpc>
            </a:pPr>
            <a:endParaRPr lang="en-US" sz="1900">
              <a:solidFill>
                <a:srgbClr val="575151"/>
              </a:solidFill>
              <a:latin typeface="Poppins"/>
            </a:endParaRPr>
          </a:p>
          <a:p>
            <a:pPr>
              <a:lnSpc>
                <a:spcPts val="4221"/>
              </a:lnSpc>
            </a:pPr>
            <a:endParaRPr lang="en-US" sz="1900">
              <a:solidFill>
                <a:srgbClr val="575151"/>
              </a:solidFill>
              <a:latin typeface="Poppi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28700" y="9766362"/>
            <a:ext cx="19302423" cy="20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Poppins"/>
              </a:rPr>
              <a:t>SOURCE: </a:t>
            </a:r>
            <a:r>
              <a:rPr lang="en-US" sz="1200" u="sng">
                <a:solidFill>
                  <a:srgbClr val="000000"/>
                </a:solidFill>
                <a:latin typeface="Poppins"/>
              </a:rPr>
              <a:t>https://www.publicceo.com/2009/06/breaking-down-california-city-governments/#:~:text=According%20to%20the%20California%20League,San%20Diego%2C%20and%20San%20Francisco</a:t>
            </a:r>
            <a:r>
              <a:rPr lang="en-US" sz="1200">
                <a:solidFill>
                  <a:srgbClr val="000000"/>
                </a:solidFill>
                <a:latin typeface="Poppins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7256" y="-630854"/>
            <a:ext cx="19689679" cy="2700747"/>
            <a:chOff x="0" y="0"/>
            <a:chExt cx="5185759" cy="7113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85759" cy="711308"/>
            </a:xfrm>
            <a:custGeom>
              <a:avLst/>
              <a:gdLst/>
              <a:ahLst/>
              <a:cxnLst/>
              <a:rect l="l" t="t" r="r" b="b"/>
              <a:pathLst>
                <a:path w="5185759" h="711308">
                  <a:moveTo>
                    <a:pt x="0" y="0"/>
                  </a:moveTo>
                  <a:lnTo>
                    <a:pt x="5185759" y="0"/>
                  </a:lnTo>
                  <a:lnTo>
                    <a:pt x="5185759" y="711308"/>
                  </a:lnTo>
                  <a:lnTo>
                    <a:pt x="0" y="711308"/>
                  </a:lnTo>
                  <a:close/>
                </a:path>
              </a:pathLst>
            </a:custGeom>
            <a:solidFill>
              <a:srgbClr val="03989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369440"/>
            <a:ext cx="14727211" cy="1125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19"/>
              </a:lnSpc>
            </a:pPr>
            <a:r>
              <a:rPr lang="en-US" sz="6299">
                <a:solidFill>
                  <a:srgbClr val="FFFFFF"/>
                </a:solidFill>
                <a:latin typeface="Poppins Bold"/>
              </a:rPr>
              <a:t>Mayor's Powers and Duties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0670" r="10670"/>
          <a:stretch>
            <a:fillRect/>
          </a:stretch>
        </p:blipFill>
        <p:spPr>
          <a:xfrm>
            <a:off x="16169293" y="345067"/>
            <a:ext cx="1682832" cy="134605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98231" y="2639060"/>
            <a:ext cx="16318706" cy="6619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Power to appoint, direct and remove City Manager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Preparation of annual City budget for deliberation and approval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Veto power over all Council legislative and budgetary acts, except for: </a:t>
            </a:r>
          </a:p>
          <a:p>
            <a:pPr marL="1468119" lvl="2" indent="-489373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Emergency ordinances</a:t>
            </a:r>
          </a:p>
          <a:p>
            <a:pPr marL="1468119" lvl="2" indent="-489373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Site-specific land use decision </a:t>
            </a:r>
          </a:p>
          <a:p>
            <a:pPr marL="1468119" lvl="2" indent="-489373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Administrative or quasi -judicial decisions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The power to promote economic development and the set the City's strategic vision for the city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Provides leadership and taking issues to the people and marshalling public interest 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575151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7256" y="-630854"/>
            <a:ext cx="19689679" cy="2700747"/>
            <a:chOff x="0" y="0"/>
            <a:chExt cx="5185759" cy="7113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85759" cy="711308"/>
            </a:xfrm>
            <a:custGeom>
              <a:avLst/>
              <a:gdLst/>
              <a:ahLst/>
              <a:cxnLst/>
              <a:rect l="l" t="t" r="r" b="b"/>
              <a:pathLst>
                <a:path w="5185759" h="711308">
                  <a:moveTo>
                    <a:pt x="0" y="0"/>
                  </a:moveTo>
                  <a:lnTo>
                    <a:pt x="5185759" y="0"/>
                  </a:lnTo>
                  <a:lnTo>
                    <a:pt x="5185759" y="711308"/>
                  </a:lnTo>
                  <a:lnTo>
                    <a:pt x="0" y="711308"/>
                  </a:lnTo>
                  <a:close/>
                </a:path>
              </a:pathLst>
            </a:custGeom>
            <a:solidFill>
              <a:srgbClr val="03989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369440"/>
            <a:ext cx="14727211" cy="1125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19"/>
              </a:lnSpc>
            </a:pPr>
            <a:r>
              <a:rPr lang="en-US" sz="6299">
                <a:solidFill>
                  <a:srgbClr val="FFFFFF"/>
                </a:solidFill>
                <a:latin typeface="Poppins Bold"/>
              </a:rPr>
              <a:t>The City Manager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0670" r="10670"/>
          <a:stretch>
            <a:fillRect/>
          </a:stretch>
        </p:blipFill>
        <p:spPr>
          <a:xfrm>
            <a:off x="16169293" y="345067"/>
            <a:ext cx="1682832" cy="134605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533419" y="3221522"/>
            <a:ext cx="16318706" cy="6019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Appointed and removed solely from the Mayor (Council approval is not necessary)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Chief Administrative Officer for the city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Executes the Mayor's vision by managing and directing all city departments and employees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Participates in Council deliberations, but does not vote </a:t>
            </a:r>
          </a:p>
          <a:p>
            <a:pPr marL="1468119" lvl="2" indent="-489373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Council is prohibited from giving direct orders to the City Manager or any subordinates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575151"/>
              </a:solidFill>
              <a:latin typeface="Poppins"/>
            </a:endParaRP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575151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7256" y="-630854"/>
            <a:ext cx="19689679" cy="2700747"/>
            <a:chOff x="0" y="0"/>
            <a:chExt cx="5185759" cy="7113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85759" cy="711308"/>
            </a:xfrm>
            <a:custGeom>
              <a:avLst/>
              <a:gdLst/>
              <a:ahLst/>
              <a:cxnLst/>
              <a:rect l="l" t="t" r="r" b="b"/>
              <a:pathLst>
                <a:path w="5185759" h="711308">
                  <a:moveTo>
                    <a:pt x="0" y="0"/>
                  </a:moveTo>
                  <a:lnTo>
                    <a:pt x="5185759" y="0"/>
                  </a:lnTo>
                  <a:lnTo>
                    <a:pt x="5185759" y="711308"/>
                  </a:lnTo>
                  <a:lnTo>
                    <a:pt x="0" y="711308"/>
                  </a:lnTo>
                  <a:close/>
                </a:path>
              </a:pathLst>
            </a:custGeom>
            <a:solidFill>
              <a:srgbClr val="03989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369440"/>
            <a:ext cx="14727211" cy="1125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19"/>
              </a:lnSpc>
            </a:pPr>
            <a:r>
              <a:rPr lang="en-US" sz="6299">
                <a:solidFill>
                  <a:srgbClr val="FFFFFF"/>
                </a:solidFill>
                <a:latin typeface="Poppins Bold"/>
              </a:rPr>
              <a:t>Powers and Duties of the Council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0670" r="10670"/>
          <a:stretch>
            <a:fillRect/>
          </a:stretch>
        </p:blipFill>
        <p:spPr>
          <a:xfrm>
            <a:off x="16169293" y="345067"/>
            <a:ext cx="1682832" cy="134605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3401996"/>
            <a:ext cx="16318706" cy="481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All city powers not allocated by Charter to other officials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The power to make all laws (subject of Mayoral veto)</a:t>
            </a:r>
          </a:p>
          <a:p>
            <a:pPr marL="1468119" lvl="2" indent="-489373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Can override veto with a 5-vote supermajority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The power to appoint and remove the City Attorney and the City Clerk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Approve City Manger's appointment of the City Controller 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Controls all City legal business and proceedings 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575151"/>
              </a:solidFill>
              <a:latin typeface="Poppins"/>
            </a:endParaRP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575151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7256" y="-630854"/>
            <a:ext cx="19689679" cy="2700747"/>
            <a:chOff x="0" y="0"/>
            <a:chExt cx="5185759" cy="7113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85759" cy="711308"/>
            </a:xfrm>
            <a:custGeom>
              <a:avLst/>
              <a:gdLst/>
              <a:ahLst/>
              <a:cxnLst/>
              <a:rect l="l" t="t" r="r" b="b"/>
              <a:pathLst>
                <a:path w="5185759" h="711308">
                  <a:moveTo>
                    <a:pt x="0" y="0"/>
                  </a:moveTo>
                  <a:lnTo>
                    <a:pt x="5185759" y="0"/>
                  </a:lnTo>
                  <a:lnTo>
                    <a:pt x="5185759" y="711308"/>
                  </a:lnTo>
                  <a:lnTo>
                    <a:pt x="0" y="711308"/>
                  </a:lnTo>
                  <a:close/>
                </a:path>
              </a:pathLst>
            </a:custGeom>
            <a:solidFill>
              <a:srgbClr val="03989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369440"/>
            <a:ext cx="14727211" cy="1125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19"/>
              </a:lnSpc>
            </a:pPr>
            <a:r>
              <a:rPr lang="en-US" sz="6299">
                <a:solidFill>
                  <a:srgbClr val="FFFFFF"/>
                </a:solidFill>
                <a:latin typeface="Poppins Bold"/>
              </a:rPr>
              <a:t>The City Attorney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0670" r="10670"/>
          <a:stretch>
            <a:fillRect/>
          </a:stretch>
        </p:blipFill>
        <p:spPr>
          <a:xfrm>
            <a:off x="16169293" y="345067"/>
            <a:ext cx="1682832" cy="134605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98231" y="3067685"/>
            <a:ext cx="16318706" cy="7219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Appointed and removed by majority Council vote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Is the City's legal representative</a:t>
            </a:r>
          </a:p>
          <a:p>
            <a:pPr marL="1468119" lvl="2" indent="-489373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Ensures all City actions comply with Due Process</a:t>
            </a:r>
          </a:p>
          <a:p>
            <a:pPr marL="1468119" lvl="2" indent="-489373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Serves all city officials on legal matters pertaining to their duties</a:t>
            </a:r>
          </a:p>
          <a:p>
            <a:pPr marL="1468119" lvl="2" indent="-489373">
              <a:lnSpc>
                <a:spcPts val="4759"/>
              </a:lnSpc>
              <a:buFont typeface="Arial"/>
              <a:buChar char="⚬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Is not a personal attorney for individual Councilmembers or the Mayor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Provides legal analysis and recommendations to the City Manager and Staff on on their business/policy decisions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75151"/>
                </a:solidFill>
                <a:latin typeface="Poppins"/>
              </a:rPr>
              <a:t>Provides the Mayor and Council legal advice for consideration in their final business/policy decisions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575151"/>
              </a:solidFill>
              <a:latin typeface="Poppins"/>
            </a:endParaRP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575151"/>
              </a:solidFill>
              <a:latin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790</Words>
  <Application>Microsoft Office PowerPoint</Application>
  <PresentationFormat>Custom</PresentationFormat>
  <Paragraphs>122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Poppins Medium</vt:lpstr>
      <vt:lpstr>Arial</vt:lpstr>
      <vt:lpstr>Open Sans Light</vt:lpstr>
      <vt:lpstr>Poppins Bold</vt:lpstr>
      <vt:lpstr>Poppins ExtraBold</vt:lpstr>
      <vt:lpstr>Poppins Medium Bold</vt:lpstr>
      <vt:lpstr>Calibri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Fresno Mayor's</dc:title>
  <dc:creator>Alma Martinez</dc:creator>
  <cp:lastModifiedBy>Alma Martinez</cp:lastModifiedBy>
  <cp:revision>1</cp:revision>
  <dcterms:created xsi:type="dcterms:W3CDTF">2006-08-16T00:00:00Z</dcterms:created>
  <dcterms:modified xsi:type="dcterms:W3CDTF">2022-12-06T21:42:17Z</dcterms:modified>
  <dc:identifier>DAFK7VhkmnY</dc:identifier>
</cp:coreProperties>
</file>