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media/image24.jpg" ContentType="image/jpg"/>
  <Override PartName="/ppt/media/image25.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 id="2147483666" r:id="rId2"/>
    <p:sldMasterId id="2147483674" r:id="rId3"/>
    <p:sldMasterId id="2147483682" r:id="rId4"/>
    <p:sldMasterId id="2147483690" r:id="rId5"/>
    <p:sldMasterId id="2147483698" r:id="rId6"/>
    <p:sldMasterId id="2147483706" r:id="rId7"/>
    <p:sldMasterId id="2147483714" r:id="rId8"/>
    <p:sldMasterId id="2147483722" r:id="rId9"/>
    <p:sldMasterId id="2147483730" r:id="rId10"/>
    <p:sldMasterId id="2147483738" r:id="rId11"/>
    <p:sldMasterId id="2147483741" r:id="rId12"/>
    <p:sldMasterId id="2147483743" r:id="rId13"/>
  </p:sldMasterIdLst>
  <p:notesMasterIdLst>
    <p:notesMasterId r:id="rId61"/>
  </p:notesMasterIdLst>
  <p:handoutMasterIdLst>
    <p:handoutMasterId r:id="rId62"/>
  </p:handoutMasterIdLst>
  <p:sldIdLst>
    <p:sldId id="261" r:id="rId14"/>
    <p:sldId id="642" r:id="rId15"/>
    <p:sldId id="676" r:id="rId16"/>
    <p:sldId id="664" r:id="rId17"/>
    <p:sldId id="677" r:id="rId18"/>
    <p:sldId id="652" r:id="rId19"/>
    <p:sldId id="678" r:id="rId20"/>
    <p:sldId id="654" r:id="rId21"/>
    <p:sldId id="679" r:id="rId22"/>
    <p:sldId id="655" r:id="rId23"/>
    <p:sldId id="695" r:id="rId24"/>
    <p:sldId id="718" r:id="rId25"/>
    <p:sldId id="717" r:id="rId26"/>
    <p:sldId id="697" r:id="rId27"/>
    <p:sldId id="698" r:id="rId28"/>
    <p:sldId id="699" r:id="rId29"/>
    <p:sldId id="700" r:id="rId30"/>
    <p:sldId id="705" r:id="rId31"/>
    <p:sldId id="702" r:id="rId32"/>
    <p:sldId id="709" r:id="rId33"/>
    <p:sldId id="707" r:id="rId34"/>
    <p:sldId id="680" r:id="rId35"/>
    <p:sldId id="653" r:id="rId36"/>
    <p:sldId id="666" r:id="rId37"/>
    <p:sldId id="668" r:id="rId38"/>
    <p:sldId id="671" r:id="rId39"/>
    <p:sldId id="667" r:id="rId40"/>
    <p:sldId id="669" r:id="rId41"/>
    <p:sldId id="674" r:id="rId42"/>
    <p:sldId id="675" r:id="rId43"/>
    <p:sldId id="681" r:id="rId44"/>
    <p:sldId id="657" r:id="rId45"/>
    <p:sldId id="682" r:id="rId46"/>
    <p:sldId id="683" r:id="rId47"/>
    <p:sldId id="684" r:id="rId48"/>
    <p:sldId id="685" r:id="rId49"/>
    <p:sldId id="686" r:id="rId50"/>
    <p:sldId id="688" r:id="rId51"/>
    <p:sldId id="687" r:id="rId52"/>
    <p:sldId id="719" r:id="rId53"/>
    <p:sldId id="689" r:id="rId54"/>
    <p:sldId id="690" r:id="rId55"/>
    <p:sldId id="693" r:id="rId56"/>
    <p:sldId id="691" r:id="rId57"/>
    <p:sldId id="692" r:id="rId58"/>
    <p:sldId id="713" r:id="rId59"/>
    <p:sldId id="259" r:id="rId60"/>
  </p:sldIdLst>
  <p:sldSz cx="9144000" cy="6858000" type="screen4x3"/>
  <p:notesSz cx="6858000" cy="9144000"/>
  <p:embeddedFontLst>
    <p:embeddedFont>
      <p:font typeface="Calibri" panose="020F050202020403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933" y="45"/>
      </p:cViewPr>
      <p:guideLst>
        <p:guide orient="horz" pos="2160"/>
        <p:guide pos="2880"/>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1.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font" Target="fonts/font4.fntdata"/><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font" Target="fonts/font2.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handoutMaster" Target="handoutMasters/handoutMaster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2019 - 115,544 AF</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7F2-4FDD-8FA6-9CA91ABF93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7F2-4FDD-8FA6-9CA91ABF93E4}"/>
              </c:ext>
            </c:extLst>
          </c:dPt>
          <c:val>
            <c:numRef>
              <c:f>Production!$B$27:$C$27</c:f>
              <c:numCache>
                <c:formatCode>#,##0</c:formatCode>
                <c:ptCount val="2"/>
                <c:pt idx="0" formatCode="_(* #,##0_);_(* \(#,##0\);_(* &quot;-&quot;??_);_(@_)">
                  <c:v>54608.800000000003</c:v>
                </c:pt>
                <c:pt idx="1">
                  <c:v>60935.6</c:v>
                </c:pt>
              </c:numCache>
            </c:numRef>
          </c:val>
          <c:extLst>
            <c:ext xmlns:c16="http://schemas.microsoft.com/office/drawing/2014/chart" uri="{C3380CC4-5D6E-409C-BE32-E72D297353CC}">
              <c16:uniqueId val="{00000004-D7F2-4FDD-8FA6-9CA91ABF93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rgbClr val="FFFFFF"/>
    </a:solidFill>
    <a:ln>
      <a:solidFill>
        <a:srgbClr val="FFFFFF">
          <a:lumMod val="85000"/>
        </a:srgb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7AF9C1-348D-4F36-B029-53AD256366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1DBCA1-4931-4B8C-AB34-3D59C57B9A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C6C88-7D6C-48A1-80D1-DCF867828F8E}" type="datetimeFigureOut">
              <a:rPr lang="en-US" smtClean="0"/>
              <a:t>11/8/2022</a:t>
            </a:fld>
            <a:endParaRPr lang="en-US"/>
          </a:p>
        </p:txBody>
      </p:sp>
      <p:sp>
        <p:nvSpPr>
          <p:cNvPr id="4" name="Footer Placeholder 3">
            <a:extLst>
              <a:ext uri="{FF2B5EF4-FFF2-40B4-BE49-F238E27FC236}">
                <a16:creationId xmlns:a16="http://schemas.microsoft.com/office/drawing/2014/main" id="{87C8C6D0-C25B-4D8D-A174-A8DF466F4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0F5C09-F017-4218-B076-F1D7422323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201FA1-2AB3-4D73-8DC2-F13170C7C5F1}" type="slidenum">
              <a:rPr lang="en-US" smtClean="0"/>
              <a:t>‹#›</a:t>
            </a:fld>
            <a:endParaRPr lang="en-US"/>
          </a:p>
        </p:txBody>
      </p:sp>
    </p:spTree>
    <p:extLst>
      <p:ext uri="{BB962C8B-B14F-4D97-AF65-F5344CB8AC3E}">
        <p14:creationId xmlns:p14="http://schemas.microsoft.com/office/powerpoint/2010/main" val="3867148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58765-7680-4C95-9F1A-450633E666DB}" type="datetimeFigureOut">
              <a:rPr lang="en-US" smtClean="0"/>
              <a:t>11/8/2022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0955-F9CD-4646-B13E-FC07E8147DF2}" type="slidenum">
              <a:rPr lang="en-US" smtClean="0"/>
              <a:t>‹#›</a:t>
            </a:fld>
            <a:endParaRPr lang="en-US"/>
          </a:p>
        </p:txBody>
      </p:sp>
    </p:spTree>
    <p:extLst>
      <p:ext uri="{BB962C8B-B14F-4D97-AF65-F5344CB8AC3E}">
        <p14:creationId xmlns:p14="http://schemas.microsoft.com/office/powerpoint/2010/main" val="3088248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EF61AF-72B7-479F-9713-F8D000935C6A}" type="slidenum">
              <a:rPr lang="en-US" smtClean="0"/>
              <a:pPr/>
              <a:t>13</a:t>
            </a:fld>
            <a:endParaRPr lang="en-US" dirty="0"/>
          </a:p>
        </p:txBody>
      </p:sp>
    </p:spTree>
    <p:extLst>
      <p:ext uri="{BB962C8B-B14F-4D97-AF65-F5344CB8AC3E}">
        <p14:creationId xmlns:p14="http://schemas.microsoft.com/office/powerpoint/2010/main" val="186338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4863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4522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62211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635377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89749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579240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611491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400131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93705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914325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866712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341155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04168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54440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664172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311288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46478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874700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368026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562308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60401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506830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053136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296406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790112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813027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845459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78751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0558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105418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844465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269665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34197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4074395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774363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75002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279199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76607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346827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785324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754727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515527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849117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63521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09677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457791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324044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827214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050673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558530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593743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513906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2055377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335433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69101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670853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915248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967403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46916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029269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28107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602088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870-9F3E-4601-BE60-DE4B134A3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BD5B7-79CA-476D-B09F-5BFB771B42E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9ACD4-3DEC-4BEC-86DB-A156C0CEFA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3C7E4-FB5D-4332-B532-01949820D304}"/>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A4B9F84D-3AB9-4C7C-B07A-47144DF8E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72EDE-299C-4A59-A2D0-9C6EB05D178F}"/>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330111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1D6E-F446-41D3-824F-CCDDCD7163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1A362-8777-461E-9200-81353BAABE3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2BDBB9-3555-4613-BBDE-E688807E0E5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5E4EC-BBB9-47DA-AA23-989FACCA39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D043B66-8309-4DF9-98F5-D68B19CD858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7846A-D1FD-4855-B2AA-A0194D7B8FF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8" name="Footer Placeholder 7">
            <a:extLst>
              <a:ext uri="{FF2B5EF4-FFF2-40B4-BE49-F238E27FC236}">
                <a16:creationId xmlns:a16="http://schemas.microsoft.com/office/drawing/2014/main" id="{1B155CA9-0379-42B7-AC94-2701D7638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3EEC5-635C-4011-B87A-8F13B5BEF8ED}"/>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4255730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3DC5-F18B-41F5-84F6-4955A322A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F3E952-C90E-45B9-85E1-EEFC66B09B28}"/>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4" name="Footer Placeholder 3">
            <a:extLst>
              <a:ext uri="{FF2B5EF4-FFF2-40B4-BE49-F238E27FC236}">
                <a16:creationId xmlns:a16="http://schemas.microsoft.com/office/drawing/2014/main" id="{CB2B4E80-00E4-40CE-94DB-DE0E45FCF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1E933-8437-4FA3-B3E8-AA187A3E9D08}"/>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667024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2E64-0A74-4FD4-B94A-17E5330A11B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D4B49AD8-38FC-4A80-A76A-FE33035AD72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46BD3D-E956-4846-8121-DAA8C96657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30AA86-28F4-45A2-B401-33EEC0CD79AC}"/>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19AA9CEA-8A5C-4FA4-AD99-173915FD2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F343-1C95-49AD-953E-A4C60DD04C2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66236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304821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D297-3009-4D0D-B998-DC13ED0C373D}"/>
              </a:ext>
            </a:extLst>
          </p:cNvPr>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0D953B09-C5BF-4511-AAC0-B2B9FDDC03F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7A4116A-B0A7-4317-898C-55103663A2F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4107A9C-0F95-437F-95D4-909D3C93AB4B}"/>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6" name="Footer Placeholder 5">
            <a:extLst>
              <a:ext uri="{FF2B5EF4-FFF2-40B4-BE49-F238E27FC236}">
                <a16:creationId xmlns:a16="http://schemas.microsoft.com/office/drawing/2014/main" id="{E485AB94-B9F9-447D-81FF-73254D26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349C8-38A0-459E-B7C1-A5BA29F1144A}"/>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1935119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solidFill>
                  <a:srgbClr val="3677B6">
                    <a:tint val="75000"/>
                  </a:srgbClr>
                </a:solidFill>
              </a:rPr>
              <a:pPr/>
              <a:t>11/8/2022</a:t>
            </a:fld>
            <a:endParaRPr lang="en-US" dirty="0">
              <a:solidFill>
                <a:srgbClr val="3677B6">
                  <a:tint val="75000"/>
                </a:srgbClr>
              </a:solidFill>
            </a:endParaRPr>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dirty="0">
              <a:solidFill>
                <a:srgbClr val="3677B6">
                  <a:tint val="75000"/>
                </a:srgbClr>
              </a:solidFill>
            </a:endParaRPr>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solidFill>
                  <a:srgbClr val="3677B6">
                    <a:tint val="75000"/>
                  </a:srgbClr>
                </a:solidFill>
              </a:rPr>
              <a:pPr/>
              <a:t>‹#›</a:t>
            </a:fld>
            <a:endParaRPr lang="en-US" dirty="0">
              <a:solidFill>
                <a:srgbClr val="3677B6">
                  <a:tint val="75000"/>
                </a:srgbClr>
              </a:solidFill>
            </a:endParaRPr>
          </a:p>
        </p:txBody>
      </p:sp>
    </p:spTree>
    <p:extLst>
      <p:ext uri="{BB962C8B-B14F-4D97-AF65-F5344CB8AC3E}">
        <p14:creationId xmlns:p14="http://schemas.microsoft.com/office/powerpoint/2010/main" val="23853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solidFill>
                  <a:srgbClr val="3677B6">
                    <a:tint val="75000"/>
                  </a:srgbClr>
                </a:solidFill>
              </a:rPr>
              <a:pPr/>
              <a:t>11/8/2022</a:t>
            </a:fld>
            <a:endParaRPr lang="en-US" dirty="0">
              <a:solidFill>
                <a:srgbClr val="3677B6">
                  <a:tint val="75000"/>
                </a:srgbClr>
              </a:solidFill>
            </a:endParaRPr>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dirty="0">
              <a:solidFill>
                <a:srgbClr val="3677B6">
                  <a:tint val="75000"/>
                </a:srgbClr>
              </a:solidFill>
            </a:endParaRPr>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solidFill>
                  <a:srgbClr val="3677B6">
                    <a:tint val="75000"/>
                  </a:srgbClr>
                </a:solidFill>
              </a:rPr>
              <a:pPr/>
              <a:t>‹#›</a:t>
            </a:fld>
            <a:endParaRPr lang="en-US" dirty="0">
              <a:solidFill>
                <a:srgbClr val="3677B6">
                  <a:tint val="75000"/>
                </a:srgbClr>
              </a:solidFill>
            </a:endParaRPr>
          </a:p>
        </p:txBody>
      </p:sp>
    </p:spTree>
    <p:extLst>
      <p:ext uri="{BB962C8B-B14F-4D97-AF65-F5344CB8AC3E}">
        <p14:creationId xmlns:p14="http://schemas.microsoft.com/office/powerpoint/2010/main" val="4063168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a:xfrm>
            <a:off x="628650" y="781741"/>
            <a:ext cx="7886700" cy="894735"/>
          </a:xfrm>
        </p:spPr>
        <p:txBody>
          <a:bodyPr/>
          <a:lstStyle>
            <a:lvl1pPr>
              <a:defRPr b="1">
                <a:solidFill>
                  <a:srgbClr val="3275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a:xfrm>
            <a:off x="628650" y="1825625"/>
            <a:ext cx="7886700" cy="4351338"/>
          </a:xfrm>
        </p:spPr>
        <p:txBody>
          <a:bodyPr/>
          <a:lstStyle>
            <a:lvl1pPr>
              <a:lnSpc>
                <a:spcPct val="100000"/>
              </a:lnSpc>
              <a:spcBef>
                <a:spcPts val="600"/>
              </a:spcBef>
              <a:buClr>
                <a:srgbClr val="3275B6"/>
              </a:buClr>
              <a:defRPr>
                <a:solidFill>
                  <a:srgbClr val="3275B6"/>
                </a:solidFill>
              </a:defRPr>
            </a:lvl1pPr>
            <a:lvl2pPr marL="573088" indent="-230188">
              <a:defRPr sz="2200">
                <a:solidFill>
                  <a:srgbClr val="3275B6"/>
                </a:solidFill>
              </a:defRPr>
            </a:lvl2pPr>
            <a:lvl3pPr>
              <a:defRPr>
                <a:solidFill>
                  <a:srgbClr val="3275B6"/>
                </a:solidFill>
              </a:defRPr>
            </a:lvl3pPr>
            <a:lvl4pPr>
              <a:defRPr>
                <a:solidFill>
                  <a:srgbClr val="3275B6"/>
                </a:solidFill>
              </a:defRPr>
            </a:lvl4pPr>
            <a:lvl5pPr>
              <a:defRPr>
                <a:solidFill>
                  <a:srgbClr val="3275B6"/>
                </a:solidFill>
              </a:defRPr>
            </a:lvl5pPr>
          </a:lstStyle>
          <a:p>
            <a:pPr lvl="1"/>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solidFill>
                  <a:srgbClr val="3677B6">
                    <a:tint val="75000"/>
                  </a:srgbClr>
                </a:solidFill>
              </a:rPr>
              <a:pPr/>
              <a:t>11/8/2022</a:t>
            </a:fld>
            <a:endParaRPr lang="en-US" dirty="0">
              <a:solidFill>
                <a:srgbClr val="3677B6">
                  <a:tint val="75000"/>
                </a:srgbClr>
              </a:solidFill>
            </a:endParaRPr>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dirty="0">
              <a:solidFill>
                <a:srgbClr val="3677B6">
                  <a:tint val="75000"/>
                </a:srgbClr>
              </a:solidFill>
            </a:endParaRPr>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lvl1pPr>
              <a:defRPr sz="1400">
                <a:solidFill>
                  <a:srgbClr val="2FB351"/>
                </a:solidFill>
              </a:defRPr>
            </a:lvl1pPr>
          </a:lstStyle>
          <a:p>
            <a:fld id="{6160465F-558F-4F83-95B9-BF7F0C2C2CAE}" type="slidenum">
              <a:rPr lang="en-US" smtClean="0"/>
              <a:pPr/>
              <a:t>‹#›</a:t>
            </a:fld>
            <a:endParaRPr lang="en-US" dirty="0"/>
          </a:p>
        </p:txBody>
      </p:sp>
    </p:spTree>
    <p:extLst>
      <p:ext uri="{BB962C8B-B14F-4D97-AF65-F5344CB8AC3E}">
        <p14:creationId xmlns:p14="http://schemas.microsoft.com/office/powerpoint/2010/main" val="8732762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a:xfrm>
            <a:off x="628650" y="781741"/>
            <a:ext cx="7886700" cy="894735"/>
          </a:xfrm>
        </p:spPr>
        <p:txBody>
          <a:bodyPr/>
          <a:lstStyle>
            <a:lvl1pPr>
              <a:defRPr b="1">
                <a:solidFill>
                  <a:srgbClr val="3275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a:xfrm>
            <a:off x="628650" y="1825625"/>
            <a:ext cx="7886700" cy="4351338"/>
          </a:xfrm>
        </p:spPr>
        <p:txBody>
          <a:bodyPr/>
          <a:lstStyle>
            <a:lvl1pPr>
              <a:lnSpc>
                <a:spcPct val="100000"/>
              </a:lnSpc>
              <a:spcBef>
                <a:spcPts val="600"/>
              </a:spcBef>
              <a:buClr>
                <a:srgbClr val="3275B6"/>
              </a:buClr>
              <a:defRPr>
                <a:solidFill>
                  <a:srgbClr val="3275B6"/>
                </a:solidFill>
              </a:defRPr>
            </a:lvl1pPr>
            <a:lvl2pPr marL="573088" indent="-230188">
              <a:defRPr sz="2200">
                <a:solidFill>
                  <a:srgbClr val="3275B6"/>
                </a:solidFill>
              </a:defRPr>
            </a:lvl2pPr>
            <a:lvl3pPr>
              <a:defRPr>
                <a:solidFill>
                  <a:srgbClr val="3275B6"/>
                </a:solidFill>
              </a:defRPr>
            </a:lvl3pPr>
            <a:lvl4pPr>
              <a:defRPr>
                <a:solidFill>
                  <a:srgbClr val="3275B6"/>
                </a:solidFill>
              </a:defRPr>
            </a:lvl4pPr>
            <a:lvl5pPr>
              <a:defRPr>
                <a:solidFill>
                  <a:srgbClr val="3275B6"/>
                </a:solidFill>
              </a:defRPr>
            </a:lvl5pPr>
          </a:lstStyle>
          <a:p>
            <a:pPr lvl="1"/>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lvl1pPr>
              <a:defRPr sz="1400">
                <a:solidFill>
                  <a:srgbClr val="2FB351"/>
                </a:solidFill>
              </a:defRPr>
            </a:lvl1pPr>
          </a:lstStyle>
          <a:p>
            <a:fld id="{6160465F-558F-4F83-95B9-BF7F0C2C2CAE}" type="slidenum">
              <a:rPr lang="en-US" smtClean="0"/>
              <a:pPr/>
              <a:t>‹#›</a:t>
            </a:fld>
            <a:endParaRPr lang="en-US" dirty="0"/>
          </a:p>
        </p:txBody>
      </p:sp>
    </p:spTree>
    <p:extLst>
      <p:ext uri="{BB962C8B-B14F-4D97-AF65-F5344CB8AC3E}">
        <p14:creationId xmlns:p14="http://schemas.microsoft.com/office/powerpoint/2010/main" val="344820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02AB-875B-42A0-89A6-093A1667D049}"/>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97D1A8B9-F1C3-4346-BB11-6C8F59ADA5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D4D6E52-2921-4A2C-AF5E-E38E5972D1C2}"/>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7DA8914-8698-467C-A8E0-9AF4C17B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6371-10F8-41C7-8C44-85BBFD1449E6}"/>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67259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93D-7BA8-4324-B165-7B1C496FE13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473C602-9FDF-4FFC-85C3-315CB65CBD1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E8216B-F8B0-4BE9-B05A-92D02BFC8C4E}"/>
              </a:ext>
            </a:extLst>
          </p:cNvPr>
          <p:cNvSpPr>
            <a:spLocks noGrp="1"/>
          </p:cNvSpPr>
          <p:nvPr>
            <p:ph type="dt" sz="half" idx="10"/>
          </p:nvPr>
        </p:nvSpPr>
        <p:spPr/>
        <p:txBody>
          <a:bodyPr/>
          <a:lstStyle/>
          <a:p>
            <a:fld id="{91790D5A-06A4-47DC-8A4B-39013C25ED5F}" type="datetimeFigureOut">
              <a:rPr lang="en-US" smtClean="0"/>
              <a:t>11/8/2022</a:t>
            </a:fld>
            <a:endParaRPr lang="en-US"/>
          </a:p>
        </p:txBody>
      </p:sp>
      <p:sp>
        <p:nvSpPr>
          <p:cNvPr id="5" name="Footer Placeholder 4">
            <a:extLst>
              <a:ext uri="{FF2B5EF4-FFF2-40B4-BE49-F238E27FC236}">
                <a16:creationId xmlns:a16="http://schemas.microsoft.com/office/drawing/2014/main" id="{A116FF69-FAC3-4898-AAAA-2BC43B61A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EC05-FDCB-4085-B0CE-C597146F7CA4}"/>
              </a:ext>
            </a:extLst>
          </p:cNvPr>
          <p:cNvSpPr>
            <a:spLocks noGrp="1"/>
          </p:cNvSpPr>
          <p:nvPr>
            <p:ph type="sldNum" sz="quarter" idx="12"/>
          </p:nvPr>
        </p:nvSpPr>
        <p:spPr/>
        <p:txBody>
          <a:bodyPr/>
          <a:lstStyle/>
          <a:p>
            <a:fld id="{6160465F-558F-4F83-95B9-BF7F0C2C2CAE}" type="slidenum">
              <a:rPr lang="en-US" smtClean="0"/>
              <a:t>‹#›</a:t>
            </a:fld>
            <a:endParaRPr lang="en-US"/>
          </a:p>
        </p:txBody>
      </p:sp>
    </p:spTree>
    <p:extLst>
      <p:ext uri="{BB962C8B-B14F-4D97-AF65-F5344CB8AC3E}">
        <p14:creationId xmlns:p14="http://schemas.microsoft.com/office/powerpoint/2010/main" val="306403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10.jp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11.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2.xml"/><Relationship Id="rId1" Type="http://schemas.openxmlformats.org/officeDocument/2006/relationships/slideLayout" Target="../slideLayouts/slideLayout7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13.xml"/><Relationship Id="rId1"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1" name="Picture 10" descr="A close up of a sign&#10;&#10;Description generated with high confidence">
            <a:extLst>
              <a:ext uri="{FF2B5EF4-FFF2-40B4-BE49-F238E27FC236}">
                <a16:creationId xmlns:a16="http://schemas.microsoft.com/office/drawing/2014/main" id="{DDE8AF25-AEEF-4C4A-BD39-24672FC58E0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40859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0" name="Picture 9" descr="A close up of a sign&#10;&#10;Description generated with high confidence">
            <a:extLst>
              <a:ext uri="{FF2B5EF4-FFF2-40B4-BE49-F238E27FC236}">
                <a16:creationId xmlns:a16="http://schemas.microsoft.com/office/drawing/2014/main" id="{9DBCD0B0-67F8-45B9-BF75-E776BD59B4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41192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solidFill>
                  <a:srgbClr val="3677B6">
                    <a:tint val="75000"/>
                  </a:srgbClr>
                </a:solidFill>
              </a:rPr>
              <a:pPr/>
              <a:t>11/8/2022</a:t>
            </a:fld>
            <a:endParaRPr lang="en-US" dirty="0">
              <a:solidFill>
                <a:srgbClr val="3677B6">
                  <a:tint val="75000"/>
                </a:srgbClr>
              </a:solidFill>
            </a:endParaRPr>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3677B6">
                  <a:tint val="75000"/>
                </a:srgbClr>
              </a:solidFill>
            </a:endParaRPr>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solidFill>
                  <a:srgbClr val="3677B6">
                    <a:tint val="75000"/>
                  </a:srgbClr>
                </a:solidFill>
              </a:rPr>
              <a:pPr/>
              <a:t>‹#›</a:t>
            </a:fld>
            <a:endParaRPr lang="en-US" dirty="0">
              <a:solidFill>
                <a:srgbClr val="3677B6">
                  <a:tint val="75000"/>
                </a:srgbClr>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1530145"/>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solidFill>
                  <a:srgbClr val="3677B6">
                    <a:tint val="75000"/>
                  </a:srgbClr>
                </a:solidFill>
              </a:rPr>
              <a:pPr/>
              <a:t>11/8/2022</a:t>
            </a:fld>
            <a:endParaRPr lang="en-US" dirty="0">
              <a:solidFill>
                <a:srgbClr val="3677B6">
                  <a:tint val="75000"/>
                </a:srgbClr>
              </a:solidFill>
            </a:endParaRPr>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3677B6">
                  <a:tint val="75000"/>
                </a:srgbClr>
              </a:solidFill>
            </a:endParaRPr>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solidFill>
                  <a:srgbClr val="3677B6">
                    <a:tint val="75000"/>
                  </a:srgbClr>
                </a:solidFill>
              </a:rPr>
              <a:pPr/>
              <a:t>‹#›</a:t>
            </a:fld>
            <a:endParaRPr lang="en-US" dirty="0">
              <a:solidFill>
                <a:srgbClr val="3677B6">
                  <a:tint val="75000"/>
                </a:srgbClr>
              </a:solidFill>
            </a:endParaRPr>
          </a:p>
        </p:txBody>
      </p:sp>
      <p:pic>
        <p:nvPicPr>
          <p:cNvPr id="11" name="Picture 10" descr="A close up of a logo&#10;&#10;Description generated with very high confidence">
            <a:extLst>
              <a:ext uri="{FF2B5EF4-FFF2-40B4-BE49-F238E27FC236}">
                <a16:creationId xmlns:a16="http://schemas.microsoft.com/office/drawing/2014/main" id="{37E91FA0-9D4B-4C7D-85B7-8544909697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685411"/>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dirty="0"/>
          </a:p>
        </p:txBody>
      </p:sp>
      <p:pic>
        <p:nvPicPr>
          <p:cNvPr id="11" name="Picture 10" descr="A close up of a logo&#10;&#10;Description generated with very high confidence">
            <a:extLst>
              <a:ext uri="{FF2B5EF4-FFF2-40B4-BE49-F238E27FC236}">
                <a16:creationId xmlns:a16="http://schemas.microsoft.com/office/drawing/2014/main" id="{37E91FA0-9D4B-4C7D-85B7-8544909697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2805485"/>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1" name="Picture 10" descr="A close up of a sign&#10;&#10;Description generated with high confidence">
            <a:extLst>
              <a:ext uri="{FF2B5EF4-FFF2-40B4-BE49-F238E27FC236}">
                <a16:creationId xmlns:a16="http://schemas.microsoft.com/office/drawing/2014/main" id="{71BE4730-5FD8-434F-9E71-E6637306D21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74508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1" name="Picture 10" descr="A close up of a logo&#10;&#10;Description generated with high confidence">
            <a:extLst>
              <a:ext uri="{FF2B5EF4-FFF2-40B4-BE49-F238E27FC236}">
                <a16:creationId xmlns:a16="http://schemas.microsoft.com/office/drawing/2014/main" id="{19B482C2-4090-45B1-8A3E-844918FC920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31203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1" name="Picture 10">
            <a:extLst>
              <a:ext uri="{FF2B5EF4-FFF2-40B4-BE49-F238E27FC236}">
                <a16:creationId xmlns:a16="http://schemas.microsoft.com/office/drawing/2014/main" id="{26BE1CF3-704B-4254-8642-1DEEBE3865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3176"/>
            <a:ext cx="9148233" cy="6861175"/>
          </a:xfrm>
          <a:prstGeom prst="rect">
            <a:avLst/>
          </a:prstGeom>
        </p:spPr>
      </p:pic>
    </p:spTree>
    <p:extLst>
      <p:ext uri="{BB962C8B-B14F-4D97-AF65-F5344CB8AC3E}">
        <p14:creationId xmlns:p14="http://schemas.microsoft.com/office/powerpoint/2010/main" val="27946492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1" name="Picture 10" descr="A close up of a logo&#10;&#10;Description generated with very high confidence">
            <a:extLst>
              <a:ext uri="{FF2B5EF4-FFF2-40B4-BE49-F238E27FC236}">
                <a16:creationId xmlns:a16="http://schemas.microsoft.com/office/drawing/2014/main" id="{37E91FA0-9D4B-4C7D-85B7-85449096970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77792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0" name="Picture 9" descr="A large city&#10;&#10;Description generated with high confidence">
            <a:extLst>
              <a:ext uri="{FF2B5EF4-FFF2-40B4-BE49-F238E27FC236}">
                <a16:creationId xmlns:a16="http://schemas.microsoft.com/office/drawing/2014/main" id="{D5B64B41-20F9-44E0-A55B-BD4088F2421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8476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0" name="Picture 9" descr="A close up of a logo&#10;&#10;Description generated with very high confidence">
            <a:extLst>
              <a:ext uri="{FF2B5EF4-FFF2-40B4-BE49-F238E27FC236}">
                <a16:creationId xmlns:a16="http://schemas.microsoft.com/office/drawing/2014/main" id="{CEA3127C-F5F0-4660-9C14-B97700422D2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73951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0" name="Picture 9">
            <a:extLst>
              <a:ext uri="{FF2B5EF4-FFF2-40B4-BE49-F238E27FC236}">
                <a16:creationId xmlns:a16="http://schemas.microsoft.com/office/drawing/2014/main" id="{3A708EBA-CA17-42DA-ADDC-9E31A0631C4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175"/>
            <a:ext cx="9144000" cy="6858000"/>
          </a:xfrm>
          <a:prstGeom prst="rect">
            <a:avLst/>
          </a:prstGeom>
        </p:spPr>
      </p:pic>
    </p:spTree>
    <p:extLst>
      <p:ext uri="{BB962C8B-B14F-4D97-AF65-F5344CB8AC3E}">
        <p14:creationId xmlns:p14="http://schemas.microsoft.com/office/powerpoint/2010/main" val="21931649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B0C96-54E2-4F54-94E1-13AF846D3C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3819EE-0D9D-4272-97E0-8709A8AA6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79FFFE-63A8-4B9B-95AC-F96F3B9A07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90D5A-06A4-47DC-8A4B-39013C25ED5F}" type="datetimeFigureOut">
              <a:rPr lang="en-US" smtClean="0"/>
              <a:t>11/8/2022</a:t>
            </a:fld>
            <a:endParaRPr lang="en-US" dirty="0"/>
          </a:p>
        </p:txBody>
      </p:sp>
      <p:sp>
        <p:nvSpPr>
          <p:cNvPr id="5" name="Footer Placeholder 4">
            <a:extLst>
              <a:ext uri="{FF2B5EF4-FFF2-40B4-BE49-F238E27FC236}">
                <a16:creationId xmlns:a16="http://schemas.microsoft.com/office/drawing/2014/main" id="{F53566FC-8886-42D3-AAAA-4C088889580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07E53-31EC-4509-882B-148874B1B3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60465F-558F-4F83-95B9-BF7F0C2C2CAE}" type="slidenum">
              <a:rPr lang="en-US" smtClean="0"/>
              <a:t>‹#›</a:t>
            </a:fld>
            <a:endParaRPr lang="en-US"/>
          </a:p>
        </p:txBody>
      </p:sp>
      <p:pic>
        <p:nvPicPr>
          <p:cNvPr id="10" name="Picture 9" descr="A close up of a sign&#10;&#10;Description generated with high confidence">
            <a:extLst>
              <a:ext uri="{FF2B5EF4-FFF2-40B4-BE49-F238E27FC236}">
                <a16:creationId xmlns:a16="http://schemas.microsoft.com/office/drawing/2014/main" id="{E2E0BDBC-9F19-4E56-A69B-24AF021D29E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18549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chart" Target="../charts/char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hyperlink" Target="https://www.fresno.gov/publicutilities/sewer-wastewater/" TargetMode="Externa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hyperlink" Target="https://www.fresno.gov/publicutilities/sewer-wastewater/" TargetMode="External"/><Relationship Id="rId2" Type="http://schemas.openxmlformats.org/officeDocument/2006/relationships/hyperlink" Target="mailto:RWRF.WastewaterTours@fresno.gov" TargetMode="Externa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4.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hyperlink" Target="https://www.fresno.gov/publicutilities/trash-disposal-recycling" TargetMode="Externa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hyperlink" Target="https://iframe.publicstuff.com/#?client_id=806" TargetMode="External"/><Relationship Id="rId2" Type="http://schemas.openxmlformats.org/officeDocument/2006/relationships/hyperlink" Target="https://fresno.eyeonwater.com/signup" TargetMode="External"/><Relationship Id="rId1" Type="http://schemas.openxmlformats.org/officeDocument/2006/relationships/slideLayout" Target="../slideLayouts/slideLayout74.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56617"/>
            <a:ext cx="7886700" cy="1325563"/>
          </a:xfrm>
        </p:spPr>
        <p:txBody>
          <a:bodyPr>
            <a:normAutofit/>
          </a:bodyPr>
          <a:lstStyle/>
          <a:p>
            <a:pPr algn="ctr"/>
            <a:r>
              <a:rPr lang="en-US" sz="4400" b="1" dirty="0">
                <a:solidFill>
                  <a:schemeClr val="bg2"/>
                </a:solidFill>
              </a:rPr>
              <a:t>Department of Public Utilities</a:t>
            </a:r>
          </a:p>
        </p:txBody>
      </p:sp>
      <p:sp>
        <p:nvSpPr>
          <p:cNvPr id="6" name="Content Placeholder 5">
            <a:extLst>
              <a:ext uri="{FF2B5EF4-FFF2-40B4-BE49-F238E27FC236}">
                <a16:creationId xmlns:a16="http://schemas.microsoft.com/office/drawing/2014/main" id="{9838BA8C-0E8F-0ABD-F10C-58FE8D47E565}"/>
              </a:ext>
            </a:extLst>
          </p:cNvPr>
          <p:cNvSpPr>
            <a:spLocks noGrp="1"/>
          </p:cNvSpPr>
          <p:nvPr>
            <p:ph idx="1"/>
          </p:nvPr>
        </p:nvSpPr>
        <p:spPr>
          <a:xfrm>
            <a:off x="2302923" y="3266984"/>
            <a:ext cx="4538154" cy="1509202"/>
          </a:xfrm>
        </p:spPr>
        <p:txBody>
          <a:bodyPr>
            <a:normAutofit/>
          </a:bodyPr>
          <a:lstStyle/>
          <a:p>
            <a:pPr marL="0" indent="0" algn="ctr">
              <a:buNone/>
            </a:pPr>
            <a:r>
              <a:rPr lang="en-US" sz="2800" b="1" dirty="0"/>
              <a:t>Brock D. Buche, PE, PLS</a:t>
            </a:r>
          </a:p>
          <a:p>
            <a:pPr marL="0" indent="0" algn="ctr">
              <a:buNone/>
            </a:pPr>
            <a:r>
              <a:rPr lang="en-US" sz="2800" dirty="0"/>
              <a:t>Director</a:t>
            </a:r>
          </a:p>
          <a:p>
            <a:pPr marL="0" indent="0" algn="ctr">
              <a:buNone/>
            </a:pPr>
            <a:r>
              <a:rPr lang="en-US" sz="2800" dirty="0"/>
              <a:t>November 16, 2022</a:t>
            </a:r>
          </a:p>
        </p:txBody>
      </p:sp>
    </p:spTree>
    <p:extLst>
      <p:ext uri="{BB962C8B-B14F-4D97-AF65-F5344CB8AC3E}">
        <p14:creationId xmlns:p14="http://schemas.microsoft.com/office/powerpoint/2010/main" val="223836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lstStyle/>
          <a:p>
            <a:r>
              <a:rPr lang="en-US" dirty="0"/>
              <a:t>Water Division</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690585"/>
          </a:xfrm>
        </p:spPr>
        <p:txBody>
          <a:bodyPr>
            <a:normAutofit/>
          </a:bodyPr>
          <a:lstStyle/>
          <a:p>
            <a:pPr marL="0" indent="0">
              <a:buNone/>
            </a:pPr>
            <a:r>
              <a:rPr lang="en-US" sz="2200" dirty="0"/>
              <a:t>Staff = 200</a:t>
            </a:r>
          </a:p>
          <a:p>
            <a:pPr marL="0" indent="0">
              <a:buNone/>
            </a:pPr>
            <a:r>
              <a:rPr lang="en-US" sz="2200" dirty="0"/>
              <a:t>FY 2023 Operating Budget:	$  81.2 million</a:t>
            </a:r>
          </a:p>
          <a:p>
            <a:pPr marL="0" indent="0">
              <a:buNone/>
            </a:pPr>
            <a:r>
              <a:rPr lang="en-US" sz="2200" dirty="0"/>
              <a:t>FY 2023 Capital Budget:		$  54.5 million</a:t>
            </a:r>
          </a:p>
          <a:p>
            <a:pPr marL="0" indent="0">
              <a:buNone/>
            </a:pPr>
            <a:r>
              <a:rPr lang="en-US" sz="2200" u="sng" dirty="0"/>
              <a:t>FY 2023 Debt Service:		$  23.3 million</a:t>
            </a:r>
          </a:p>
          <a:p>
            <a:pPr marL="0" indent="0">
              <a:buNone/>
            </a:pPr>
            <a:r>
              <a:rPr lang="en-US" sz="2200" dirty="0"/>
              <a:t>FY 2023 Total:			$159.0 million</a:t>
            </a:r>
            <a:endParaRPr lang="en-US" dirty="0"/>
          </a:p>
          <a:p>
            <a:pPr marL="0" indent="0">
              <a:buNone/>
            </a:pPr>
            <a:endParaRPr lang="en-US" dirty="0"/>
          </a:p>
          <a:p>
            <a:pPr marL="0" indent="0">
              <a:buNone/>
            </a:pPr>
            <a:r>
              <a:rPr lang="en-US" dirty="0"/>
              <a:t>The Water Division is responsible for the production, distribution, and delivery of clean, safe, and affordable drinking water to approximately 140,000 residential, commercial, and industrial accounts across a 114 square mile area</a:t>
            </a:r>
          </a:p>
        </p:txBody>
      </p:sp>
    </p:spTree>
    <p:extLst>
      <p:ext uri="{BB962C8B-B14F-4D97-AF65-F5344CB8AC3E}">
        <p14:creationId xmlns:p14="http://schemas.microsoft.com/office/powerpoint/2010/main" val="1972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493"/>
                    </a14:imgEffect>
                  </a14:imgLayer>
                </a14:imgProps>
              </a:ext>
              <a:ext uri="{28A0092B-C50C-407E-A947-70E740481C1C}">
                <a14:useLocalDpi xmlns:a14="http://schemas.microsoft.com/office/drawing/2010/main" val="0"/>
              </a:ext>
            </a:extLst>
          </a:blip>
          <a:stretch>
            <a:fillRect/>
          </a:stretch>
        </p:blipFill>
        <p:spPr>
          <a:xfrm>
            <a:off x="6316546" y="1131011"/>
            <a:ext cx="2604375" cy="2618503"/>
          </a:xfrm>
          <a:prstGeom prst="rect">
            <a:avLst/>
          </a:prstGeom>
        </p:spPr>
      </p:pic>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Water Production Facilities</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455763"/>
          </a:xfrm>
        </p:spPr>
        <p:txBody>
          <a:bodyPr>
            <a:normAutofit fontScale="92500" lnSpcReduction="10000"/>
          </a:bodyPr>
          <a:lstStyle/>
          <a:p>
            <a:pPr marL="0" indent="0">
              <a:buNone/>
            </a:pPr>
            <a:r>
              <a:rPr lang="en-US" sz="2400" b="1" dirty="0"/>
              <a:t>Northeast Surface Water Treatment Facility</a:t>
            </a:r>
          </a:p>
          <a:p>
            <a:pPr lvl="1"/>
            <a:r>
              <a:rPr lang="en-US" sz="2100" dirty="0"/>
              <a:t>Commissioned in 2004</a:t>
            </a:r>
          </a:p>
          <a:p>
            <a:pPr lvl="1"/>
            <a:r>
              <a:rPr lang="en-US" sz="2100" dirty="0"/>
              <a:t>30 million gallons per day (MGD) capacity</a:t>
            </a:r>
          </a:p>
          <a:p>
            <a:pPr marL="0" indent="0">
              <a:buNone/>
            </a:pPr>
            <a:r>
              <a:rPr lang="en-US" sz="2400" b="1" dirty="0"/>
              <a:t>T-3 Surface Water Treatment Facility </a:t>
            </a:r>
          </a:p>
          <a:p>
            <a:pPr lvl="1"/>
            <a:r>
              <a:rPr lang="en-US" sz="2000" dirty="0"/>
              <a:t>Commissioned in 2015</a:t>
            </a:r>
          </a:p>
          <a:p>
            <a:pPr lvl="1"/>
            <a:r>
              <a:rPr lang="en-US" sz="2000" dirty="0"/>
              <a:t>4 MGD capacity</a:t>
            </a:r>
          </a:p>
          <a:p>
            <a:pPr marL="0" indent="0">
              <a:buNone/>
            </a:pPr>
            <a:r>
              <a:rPr lang="en-US" sz="2400" b="1" dirty="0"/>
              <a:t>Southeast Surface Water Treatment Facility </a:t>
            </a:r>
          </a:p>
          <a:p>
            <a:pPr lvl="1"/>
            <a:r>
              <a:rPr lang="en-US" sz="2000" dirty="0"/>
              <a:t>Commissioned in 2018</a:t>
            </a:r>
          </a:p>
          <a:p>
            <a:pPr lvl="1"/>
            <a:r>
              <a:rPr lang="en-US" sz="2000" dirty="0"/>
              <a:t>54 MGD permitted capacity</a:t>
            </a:r>
          </a:p>
          <a:p>
            <a:pPr lvl="1"/>
            <a:r>
              <a:rPr lang="en-US" sz="2000" dirty="0"/>
              <a:t>In future treat up to 80 </a:t>
            </a:r>
            <a:r>
              <a:rPr lang="en-US" sz="2000" dirty="0" err="1"/>
              <a:t>MGD</a:t>
            </a:r>
            <a:endParaRPr lang="en-US" sz="2000" dirty="0"/>
          </a:p>
          <a:p>
            <a:pPr marL="0" lvl="1" indent="0">
              <a:lnSpc>
                <a:spcPct val="100000"/>
              </a:lnSpc>
              <a:spcBef>
                <a:spcPts val="600"/>
              </a:spcBef>
              <a:buClr>
                <a:srgbClr val="3275B6"/>
              </a:buClr>
              <a:buNone/>
            </a:pPr>
            <a:r>
              <a:rPr lang="en-US" sz="2400" b="1" dirty="0"/>
              <a:t>Municipal Production Wells</a:t>
            </a:r>
          </a:p>
          <a:p>
            <a:pPr lvl="1">
              <a:buClr>
                <a:srgbClr val="3275B6"/>
              </a:buClr>
            </a:pPr>
            <a:r>
              <a:rPr lang="en-US" sz="2000" dirty="0"/>
              <a:t>265+ groundwater wells throughout the city</a:t>
            </a:r>
          </a:p>
          <a:p>
            <a:pPr lvl="1">
              <a:buClr>
                <a:srgbClr val="3275B6"/>
              </a:buClr>
            </a:pPr>
            <a:r>
              <a:rPr lang="en-US" sz="2000" dirty="0"/>
              <a:t>Pumps water from the underground aquifer</a:t>
            </a:r>
            <a:endParaRPr lang="en-US" sz="2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547" y="3898662"/>
            <a:ext cx="2604375" cy="2382726"/>
          </a:xfrm>
          <a:prstGeom prst="rect">
            <a:avLst/>
          </a:prstGeom>
        </p:spPr>
      </p:pic>
    </p:spTree>
    <p:extLst>
      <p:ext uri="{BB962C8B-B14F-4D97-AF65-F5344CB8AC3E}">
        <p14:creationId xmlns:p14="http://schemas.microsoft.com/office/powerpoint/2010/main" val="108050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98" t="13961" r="2911" b="3435"/>
          <a:stretch/>
        </p:blipFill>
        <p:spPr>
          <a:xfrm>
            <a:off x="381000" y="990599"/>
            <a:ext cx="8418492" cy="5638801"/>
          </a:xfrm>
          <a:prstGeom prst="rect">
            <a:avLst/>
          </a:prstGeom>
        </p:spPr>
      </p:pic>
    </p:spTree>
    <p:extLst>
      <p:ext uri="{BB962C8B-B14F-4D97-AF65-F5344CB8AC3E}">
        <p14:creationId xmlns:p14="http://schemas.microsoft.com/office/powerpoint/2010/main" val="3613504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BFA33F-B068-4981-8D5A-7A5CF8A8552E}"/>
              </a:ext>
            </a:extLst>
          </p:cNvPr>
          <p:cNvSpPr>
            <a:spLocks noGrp="1"/>
          </p:cNvSpPr>
          <p:nvPr>
            <p:ph type="title"/>
          </p:nvPr>
        </p:nvSpPr>
        <p:spPr>
          <a:xfrm>
            <a:off x="2296885" y="43611"/>
            <a:ext cx="5613718" cy="767191"/>
          </a:xfrm>
          <a:ln>
            <a:noFill/>
          </a:ln>
        </p:spPr>
        <p:txBody>
          <a:bodyPr/>
          <a:lstStyle/>
          <a:p>
            <a:r>
              <a:rPr lang="en-US" dirty="0">
                <a:solidFill>
                  <a:schemeClr val="bg2"/>
                </a:solidFill>
              </a:rPr>
              <a:t>Water Supply Portfolio Change</a:t>
            </a:r>
          </a:p>
        </p:txBody>
      </p:sp>
      <p:pic>
        <p:nvPicPr>
          <p:cNvPr id="2" name="Picture 1"/>
          <p:cNvPicPr>
            <a:picLocks noChangeAspect="1"/>
          </p:cNvPicPr>
          <p:nvPr/>
        </p:nvPicPr>
        <p:blipFill>
          <a:blip r:embed="rId3"/>
          <a:stretch>
            <a:fillRect/>
          </a:stretch>
        </p:blipFill>
        <p:spPr>
          <a:xfrm>
            <a:off x="1009650" y="1127551"/>
            <a:ext cx="2800350" cy="2812713"/>
          </a:xfrm>
          <a:prstGeom prst="rect">
            <a:avLst/>
          </a:prstGeom>
          <a:noFill/>
        </p:spPr>
      </p:pic>
      <p:pic>
        <p:nvPicPr>
          <p:cNvPr id="3" name="Picture 2"/>
          <p:cNvPicPr>
            <a:picLocks noChangeAspect="1"/>
          </p:cNvPicPr>
          <p:nvPr/>
        </p:nvPicPr>
        <p:blipFill>
          <a:blip r:embed="rId4"/>
          <a:stretch>
            <a:fillRect/>
          </a:stretch>
        </p:blipFill>
        <p:spPr>
          <a:xfrm>
            <a:off x="1003468" y="3974447"/>
            <a:ext cx="2806532" cy="2812713"/>
          </a:xfrm>
          <a:prstGeom prst="rect">
            <a:avLst/>
          </a:prstGeom>
        </p:spPr>
      </p:pic>
      <p:pic>
        <p:nvPicPr>
          <p:cNvPr id="5" name="Picture 4"/>
          <p:cNvPicPr>
            <a:picLocks noChangeAspect="1"/>
          </p:cNvPicPr>
          <p:nvPr/>
        </p:nvPicPr>
        <p:blipFill>
          <a:blip r:embed="rId5"/>
          <a:stretch>
            <a:fillRect/>
          </a:stretch>
        </p:blipFill>
        <p:spPr>
          <a:xfrm>
            <a:off x="5257800" y="1143000"/>
            <a:ext cx="2795037" cy="2801193"/>
          </a:xfrm>
          <a:prstGeom prst="rect">
            <a:avLst/>
          </a:prstGeom>
        </p:spPr>
      </p:pic>
      <p:sp>
        <p:nvSpPr>
          <p:cNvPr id="6" name="TextBox 5"/>
          <p:cNvSpPr txBox="1"/>
          <p:nvPr/>
        </p:nvSpPr>
        <p:spPr>
          <a:xfrm>
            <a:off x="1619250" y="2125459"/>
            <a:ext cx="742950" cy="584775"/>
          </a:xfrm>
          <a:prstGeom prst="rect">
            <a:avLst/>
          </a:prstGeom>
          <a:noFill/>
        </p:spPr>
        <p:txBody>
          <a:bodyPr wrap="square" rtlCol="0">
            <a:spAutoFit/>
          </a:bodyPr>
          <a:lstStyle/>
          <a:p>
            <a:pPr algn="ctr"/>
            <a:r>
              <a:rPr lang="en-US" sz="1600" dirty="0">
                <a:solidFill>
                  <a:srgbClr val="000000"/>
                </a:solidFill>
              </a:rPr>
              <a:t>100%</a:t>
            </a:r>
          </a:p>
          <a:p>
            <a:pPr algn="ctr"/>
            <a:r>
              <a:rPr lang="en-US" sz="1600" dirty="0">
                <a:solidFill>
                  <a:srgbClr val="000000"/>
                </a:solidFill>
              </a:rPr>
              <a:t>GW</a:t>
            </a:r>
          </a:p>
        </p:txBody>
      </p:sp>
      <p:sp>
        <p:nvSpPr>
          <p:cNvPr id="9" name="TextBox 8"/>
          <p:cNvSpPr txBox="1"/>
          <p:nvPr/>
        </p:nvSpPr>
        <p:spPr>
          <a:xfrm>
            <a:off x="2457450" y="5595638"/>
            <a:ext cx="628650" cy="584775"/>
          </a:xfrm>
          <a:prstGeom prst="rect">
            <a:avLst/>
          </a:prstGeom>
          <a:noFill/>
        </p:spPr>
        <p:txBody>
          <a:bodyPr wrap="square" rtlCol="0">
            <a:spAutoFit/>
          </a:bodyPr>
          <a:lstStyle/>
          <a:p>
            <a:pPr algn="ctr"/>
            <a:r>
              <a:rPr lang="en-US" sz="1600" dirty="0">
                <a:solidFill>
                  <a:srgbClr val="000000"/>
                </a:solidFill>
              </a:rPr>
              <a:t>90%</a:t>
            </a:r>
          </a:p>
          <a:p>
            <a:pPr algn="ctr"/>
            <a:r>
              <a:rPr lang="en-US" sz="1600" dirty="0">
                <a:solidFill>
                  <a:srgbClr val="000000"/>
                </a:solidFill>
              </a:rPr>
              <a:t>GW</a:t>
            </a:r>
          </a:p>
        </p:txBody>
      </p:sp>
      <p:sp>
        <p:nvSpPr>
          <p:cNvPr id="10" name="TextBox 9"/>
          <p:cNvSpPr txBox="1"/>
          <p:nvPr/>
        </p:nvSpPr>
        <p:spPr>
          <a:xfrm>
            <a:off x="1828800" y="4492655"/>
            <a:ext cx="628650" cy="584775"/>
          </a:xfrm>
          <a:prstGeom prst="rect">
            <a:avLst/>
          </a:prstGeom>
          <a:noFill/>
        </p:spPr>
        <p:txBody>
          <a:bodyPr wrap="square" rtlCol="0">
            <a:spAutoFit/>
          </a:bodyPr>
          <a:lstStyle/>
          <a:p>
            <a:pPr algn="ctr"/>
            <a:r>
              <a:rPr lang="en-US" sz="1600" dirty="0">
                <a:solidFill>
                  <a:srgbClr val="000000"/>
                </a:solidFill>
              </a:rPr>
              <a:t>10%</a:t>
            </a:r>
          </a:p>
          <a:p>
            <a:pPr algn="ctr"/>
            <a:r>
              <a:rPr lang="en-US" sz="1600" dirty="0">
                <a:solidFill>
                  <a:srgbClr val="000000"/>
                </a:solidFill>
              </a:rPr>
              <a:t>SW</a:t>
            </a:r>
          </a:p>
        </p:txBody>
      </p:sp>
      <p:sp>
        <p:nvSpPr>
          <p:cNvPr id="11" name="TextBox 10"/>
          <p:cNvSpPr txBox="1"/>
          <p:nvPr/>
        </p:nvSpPr>
        <p:spPr>
          <a:xfrm>
            <a:off x="5846672" y="2241519"/>
            <a:ext cx="628650" cy="584775"/>
          </a:xfrm>
          <a:prstGeom prst="rect">
            <a:avLst/>
          </a:prstGeom>
          <a:noFill/>
        </p:spPr>
        <p:txBody>
          <a:bodyPr wrap="square" rtlCol="0">
            <a:spAutoFit/>
          </a:bodyPr>
          <a:lstStyle/>
          <a:p>
            <a:pPr algn="ctr"/>
            <a:r>
              <a:rPr lang="en-US" sz="1600" dirty="0">
                <a:solidFill>
                  <a:srgbClr val="000000"/>
                </a:solidFill>
              </a:rPr>
              <a:t>36%</a:t>
            </a:r>
          </a:p>
          <a:p>
            <a:pPr algn="ctr"/>
            <a:r>
              <a:rPr lang="en-US" sz="1600" dirty="0">
                <a:solidFill>
                  <a:srgbClr val="000000"/>
                </a:solidFill>
              </a:rPr>
              <a:t>SW</a:t>
            </a:r>
          </a:p>
        </p:txBody>
      </p:sp>
      <p:sp>
        <p:nvSpPr>
          <p:cNvPr id="12" name="TextBox 11"/>
          <p:cNvSpPr txBox="1"/>
          <p:nvPr/>
        </p:nvSpPr>
        <p:spPr>
          <a:xfrm>
            <a:off x="6892492" y="2574588"/>
            <a:ext cx="628650" cy="584775"/>
          </a:xfrm>
          <a:prstGeom prst="rect">
            <a:avLst/>
          </a:prstGeom>
          <a:noFill/>
        </p:spPr>
        <p:txBody>
          <a:bodyPr wrap="square" rtlCol="0">
            <a:spAutoFit/>
          </a:bodyPr>
          <a:lstStyle/>
          <a:p>
            <a:pPr algn="ctr"/>
            <a:r>
              <a:rPr lang="en-US" sz="1600" dirty="0">
                <a:solidFill>
                  <a:srgbClr val="000000"/>
                </a:solidFill>
              </a:rPr>
              <a:t>64%</a:t>
            </a:r>
          </a:p>
          <a:p>
            <a:pPr algn="ctr"/>
            <a:r>
              <a:rPr lang="en-US" sz="1600" dirty="0">
                <a:solidFill>
                  <a:srgbClr val="000000"/>
                </a:solidFill>
              </a:rPr>
              <a:t>GW</a:t>
            </a:r>
          </a:p>
        </p:txBody>
      </p:sp>
      <p:sp>
        <p:nvSpPr>
          <p:cNvPr id="14" name="TextBox 13"/>
          <p:cNvSpPr txBox="1"/>
          <p:nvPr/>
        </p:nvSpPr>
        <p:spPr>
          <a:xfrm>
            <a:off x="1257300" y="3685401"/>
            <a:ext cx="2400300" cy="276999"/>
          </a:xfrm>
          <a:prstGeom prst="rect">
            <a:avLst/>
          </a:prstGeom>
          <a:noFill/>
        </p:spPr>
        <p:txBody>
          <a:bodyPr wrap="square" rtlCol="0">
            <a:spAutoFit/>
          </a:bodyPr>
          <a:lstStyle/>
          <a:p>
            <a:pPr algn="ctr" eaLnBrk="0" hangingPunct="0">
              <a:spcBef>
                <a:spcPct val="20000"/>
              </a:spcBef>
              <a:buClr>
                <a:srgbClr val="00C4DE"/>
              </a:buClr>
            </a:pPr>
            <a:r>
              <a:rPr lang="en-US" sz="1200" dirty="0">
                <a:solidFill>
                  <a:srgbClr val="000000"/>
                </a:solidFill>
                <a:latin typeface="+mn-lt"/>
              </a:rPr>
              <a:t>Groundwater = 165,177 AF</a:t>
            </a:r>
          </a:p>
        </p:txBody>
      </p:sp>
      <p:sp>
        <p:nvSpPr>
          <p:cNvPr id="16" name="TextBox 15"/>
          <p:cNvSpPr txBox="1"/>
          <p:nvPr/>
        </p:nvSpPr>
        <p:spPr>
          <a:xfrm>
            <a:off x="1238250" y="6543654"/>
            <a:ext cx="2343150" cy="276999"/>
          </a:xfrm>
          <a:prstGeom prst="rect">
            <a:avLst/>
          </a:prstGeom>
          <a:noFill/>
        </p:spPr>
        <p:txBody>
          <a:bodyPr wrap="square" rtlCol="0">
            <a:spAutoFit/>
          </a:bodyPr>
          <a:lstStyle/>
          <a:p>
            <a:pPr algn="ctr" eaLnBrk="0" hangingPunct="0">
              <a:spcBef>
                <a:spcPct val="20000"/>
              </a:spcBef>
              <a:buClr>
                <a:srgbClr val="00C4DE"/>
              </a:buClr>
            </a:pPr>
            <a:r>
              <a:rPr lang="en-US" sz="1200" dirty="0">
                <a:solidFill>
                  <a:srgbClr val="000000"/>
                </a:solidFill>
                <a:latin typeface="+mn-lt"/>
              </a:rPr>
              <a:t>Groundwater = 141,471 AF</a:t>
            </a:r>
          </a:p>
        </p:txBody>
      </p:sp>
      <p:sp>
        <p:nvSpPr>
          <p:cNvPr id="17" name="TextBox 16"/>
          <p:cNvSpPr txBox="1"/>
          <p:nvPr/>
        </p:nvSpPr>
        <p:spPr>
          <a:xfrm>
            <a:off x="5638800" y="3733800"/>
            <a:ext cx="2171700" cy="276999"/>
          </a:xfrm>
          <a:prstGeom prst="rect">
            <a:avLst/>
          </a:prstGeom>
          <a:noFill/>
        </p:spPr>
        <p:txBody>
          <a:bodyPr wrap="square" rtlCol="0">
            <a:spAutoFit/>
          </a:bodyPr>
          <a:lstStyle/>
          <a:p>
            <a:pPr algn="ctr" eaLnBrk="0" hangingPunct="0">
              <a:spcBef>
                <a:spcPct val="20000"/>
              </a:spcBef>
              <a:buClr>
                <a:srgbClr val="00C4DE"/>
              </a:buClr>
            </a:pPr>
            <a:r>
              <a:rPr lang="en-US" sz="1200" dirty="0">
                <a:solidFill>
                  <a:srgbClr val="000000"/>
                </a:solidFill>
                <a:latin typeface="+mn-lt"/>
              </a:rPr>
              <a:t>Groundwater = 76,797 AF</a:t>
            </a:r>
          </a:p>
        </p:txBody>
      </p:sp>
      <p:graphicFrame>
        <p:nvGraphicFramePr>
          <p:cNvPr id="18" name="Chart 17"/>
          <p:cNvGraphicFramePr>
            <a:graphicFrameLocks/>
          </p:cNvGraphicFramePr>
          <p:nvPr>
            <p:extLst>
              <p:ext uri="{D42A27DB-BD31-4B8C-83A1-F6EECF244321}">
                <p14:modId xmlns:p14="http://schemas.microsoft.com/office/powerpoint/2010/main" val="1665432497"/>
              </p:ext>
            </p:extLst>
          </p:nvPr>
        </p:nvGraphicFramePr>
        <p:xfrm>
          <a:off x="5257800" y="3983880"/>
          <a:ext cx="2798245" cy="2812713"/>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p:cNvSpPr txBox="1"/>
          <p:nvPr/>
        </p:nvSpPr>
        <p:spPr>
          <a:xfrm>
            <a:off x="5638800" y="6581001"/>
            <a:ext cx="2171700" cy="276999"/>
          </a:xfrm>
          <a:prstGeom prst="rect">
            <a:avLst/>
          </a:prstGeom>
          <a:noFill/>
        </p:spPr>
        <p:txBody>
          <a:bodyPr wrap="square" rtlCol="0">
            <a:spAutoFit/>
          </a:bodyPr>
          <a:lstStyle/>
          <a:p>
            <a:pPr algn="ctr" eaLnBrk="0" hangingPunct="0">
              <a:spcBef>
                <a:spcPct val="20000"/>
              </a:spcBef>
              <a:buClr>
                <a:srgbClr val="00C4DE"/>
              </a:buClr>
            </a:pPr>
            <a:r>
              <a:rPr lang="en-US" sz="1200" dirty="0">
                <a:solidFill>
                  <a:srgbClr val="000000"/>
                </a:solidFill>
                <a:latin typeface="+mn-lt"/>
              </a:rPr>
              <a:t>Groundwater = 54,609 AF</a:t>
            </a:r>
          </a:p>
        </p:txBody>
      </p:sp>
      <p:sp>
        <p:nvSpPr>
          <p:cNvPr id="20" name="TextBox 19"/>
          <p:cNvSpPr txBox="1"/>
          <p:nvPr/>
        </p:nvSpPr>
        <p:spPr>
          <a:xfrm>
            <a:off x="5846672" y="5200705"/>
            <a:ext cx="628650" cy="584775"/>
          </a:xfrm>
          <a:prstGeom prst="rect">
            <a:avLst/>
          </a:prstGeom>
          <a:noFill/>
        </p:spPr>
        <p:txBody>
          <a:bodyPr wrap="square" rtlCol="0">
            <a:spAutoFit/>
          </a:bodyPr>
          <a:lstStyle/>
          <a:p>
            <a:pPr algn="ctr"/>
            <a:r>
              <a:rPr lang="en-US" sz="1600" dirty="0">
                <a:solidFill>
                  <a:srgbClr val="000000"/>
                </a:solidFill>
              </a:rPr>
              <a:t>53%</a:t>
            </a:r>
          </a:p>
          <a:p>
            <a:pPr algn="ctr"/>
            <a:r>
              <a:rPr lang="en-US" sz="1600" dirty="0">
                <a:solidFill>
                  <a:srgbClr val="000000"/>
                </a:solidFill>
              </a:rPr>
              <a:t>SW</a:t>
            </a:r>
          </a:p>
        </p:txBody>
      </p:sp>
      <p:sp>
        <p:nvSpPr>
          <p:cNvPr id="21" name="TextBox 20"/>
          <p:cNvSpPr txBox="1"/>
          <p:nvPr/>
        </p:nvSpPr>
        <p:spPr>
          <a:xfrm>
            <a:off x="6892492" y="5200704"/>
            <a:ext cx="628650" cy="584775"/>
          </a:xfrm>
          <a:prstGeom prst="rect">
            <a:avLst/>
          </a:prstGeom>
          <a:noFill/>
        </p:spPr>
        <p:txBody>
          <a:bodyPr wrap="square" rtlCol="0">
            <a:spAutoFit/>
          </a:bodyPr>
          <a:lstStyle/>
          <a:p>
            <a:pPr algn="ctr"/>
            <a:r>
              <a:rPr lang="en-US" sz="1600" dirty="0">
                <a:solidFill>
                  <a:srgbClr val="000000"/>
                </a:solidFill>
              </a:rPr>
              <a:t>47%</a:t>
            </a:r>
          </a:p>
          <a:p>
            <a:pPr algn="ctr"/>
            <a:r>
              <a:rPr lang="en-US" sz="1600" dirty="0">
                <a:solidFill>
                  <a:srgbClr val="000000"/>
                </a:solidFill>
              </a:rPr>
              <a:t>GW</a:t>
            </a:r>
          </a:p>
        </p:txBody>
      </p:sp>
    </p:spTree>
    <p:extLst>
      <p:ext uri="{BB962C8B-B14F-4D97-AF65-F5344CB8AC3E}">
        <p14:creationId xmlns:p14="http://schemas.microsoft.com/office/powerpoint/2010/main" val="275355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Groundwater Recharge Facilities</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690585"/>
          </a:xfrm>
        </p:spPr>
        <p:txBody>
          <a:bodyPr>
            <a:normAutofit fontScale="92500" lnSpcReduction="10000"/>
          </a:bodyPr>
          <a:lstStyle/>
          <a:p>
            <a:pPr marL="0" indent="0">
              <a:buNone/>
            </a:pPr>
            <a:r>
              <a:rPr lang="en-US" dirty="0"/>
              <a:t>Intentional groundwater recharge is performed to replenish the aquifer beneath the city to ensure its long-term sustainable use. </a:t>
            </a:r>
          </a:p>
          <a:p>
            <a:pPr marL="0" indent="0">
              <a:buNone/>
            </a:pPr>
            <a:r>
              <a:rPr lang="en-US" sz="2400" b="1" dirty="0"/>
              <a:t>Leaky Acres Recharge Facility</a:t>
            </a:r>
          </a:p>
          <a:p>
            <a:r>
              <a:rPr lang="en-US" sz="2200" dirty="0"/>
              <a:t>180 acres (1971)</a:t>
            </a:r>
          </a:p>
          <a:p>
            <a:r>
              <a:rPr lang="en-US" sz="2200" dirty="0"/>
              <a:t>26 percolation basins</a:t>
            </a:r>
          </a:p>
          <a:p>
            <a:r>
              <a:rPr lang="en-US" sz="2200" dirty="0"/>
              <a:t>Average annual recharge is about </a:t>
            </a:r>
          </a:p>
          <a:p>
            <a:pPr marL="0" indent="0">
              <a:buNone/>
            </a:pPr>
            <a:r>
              <a:rPr lang="en-US" sz="2200" dirty="0"/>
              <a:t>    16,000 acre-feet/year (AFY)</a:t>
            </a:r>
          </a:p>
          <a:p>
            <a:pPr marL="0" indent="0">
              <a:buNone/>
            </a:pPr>
            <a:r>
              <a:rPr lang="en-US" sz="2400" b="1" dirty="0"/>
              <a:t>Nielsen Recharge Facility</a:t>
            </a:r>
          </a:p>
          <a:p>
            <a:r>
              <a:rPr lang="en-US" sz="2200" dirty="0"/>
              <a:t>30+ acres (2017)</a:t>
            </a:r>
          </a:p>
          <a:p>
            <a:r>
              <a:rPr lang="en-US" sz="2200" dirty="0"/>
              <a:t>2 large percolation basins</a:t>
            </a:r>
          </a:p>
          <a:p>
            <a:pPr marL="0" indent="0">
              <a:buNone/>
            </a:pPr>
            <a:r>
              <a:rPr lang="en-US" sz="2400" b="1" dirty="0" err="1"/>
              <a:t>FMFCD</a:t>
            </a:r>
            <a:r>
              <a:rPr lang="en-US" sz="2400" b="1" dirty="0"/>
              <a:t> Ponding Basins</a:t>
            </a:r>
          </a:p>
          <a:p>
            <a:r>
              <a:rPr lang="en-US" sz="2400" dirty="0"/>
              <a:t>73 percolation basins (1990)</a:t>
            </a:r>
          </a:p>
          <a:p>
            <a:r>
              <a:rPr lang="en-US" sz="2400" dirty="0"/>
              <a:t>Average annual recharge is about 44,000 AFY</a:t>
            </a:r>
          </a:p>
          <a:p>
            <a:pPr marL="0" indent="0">
              <a:buNone/>
            </a:pPr>
            <a:endParaRPr lang="en-US" sz="2400" b="1"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41336" y="2447107"/>
            <a:ext cx="3279852" cy="2177143"/>
          </a:xfrm>
          <a:prstGeom prst="rect">
            <a:avLst/>
          </a:prstGeom>
        </p:spPr>
      </p:pic>
    </p:spTree>
    <p:extLst>
      <p:ext uri="{BB962C8B-B14F-4D97-AF65-F5344CB8AC3E}">
        <p14:creationId xmlns:p14="http://schemas.microsoft.com/office/powerpoint/2010/main" val="3222782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Water Distribution System</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835235"/>
          </a:xfrm>
        </p:spPr>
        <p:txBody>
          <a:bodyPr>
            <a:normAutofit/>
          </a:bodyPr>
          <a:lstStyle/>
          <a:p>
            <a:pPr marL="0" indent="0">
              <a:buNone/>
            </a:pPr>
            <a:r>
              <a:rPr lang="en-US" sz="2400" b="1" dirty="0"/>
              <a:t>Infrastructure</a:t>
            </a:r>
          </a:p>
          <a:p>
            <a:r>
              <a:rPr lang="en-US" sz="2200" dirty="0"/>
              <a:t>1,880 miles of distribution pipeline</a:t>
            </a:r>
          </a:p>
          <a:p>
            <a:pPr lvl="1"/>
            <a:r>
              <a:rPr lang="en-US" sz="2000" dirty="0"/>
              <a:t>Ranging in size from 4” to 66” in diameter</a:t>
            </a:r>
          </a:p>
          <a:p>
            <a:r>
              <a:rPr lang="en-US" sz="2200" dirty="0"/>
              <a:t>140,000 service connections (water meters)</a:t>
            </a:r>
          </a:p>
          <a:p>
            <a:r>
              <a:rPr lang="en-US" sz="2200" dirty="0"/>
              <a:t>13,000 fire hydrants</a:t>
            </a:r>
          </a:p>
          <a:p>
            <a:r>
              <a:rPr lang="en-US" sz="2200" dirty="0"/>
              <a:t>3 booster pump stations</a:t>
            </a:r>
          </a:p>
          <a:p>
            <a:r>
              <a:rPr lang="en-US" sz="2200" dirty="0"/>
              <a:t>3 water storage tanks</a:t>
            </a:r>
          </a:p>
          <a:p>
            <a:r>
              <a:rPr lang="en-US" sz="2200" dirty="0"/>
              <a:t>20,700 isolation valves</a:t>
            </a:r>
          </a:p>
          <a:p>
            <a:pPr marL="0" indent="0">
              <a:buNone/>
            </a:pPr>
            <a:endParaRPr lang="en-US" sz="2000" dirty="0"/>
          </a:p>
        </p:txBody>
      </p:sp>
    </p:spTree>
    <p:extLst>
      <p:ext uri="{BB962C8B-B14F-4D97-AF65-F5344CB8AC3E}">
        <p14:creationId xmlns:p14="http://schemas.microsoft.com/office/powerpoint/2010/main" val="257723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Water Quality </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690585"/>
          </a:xfrm>
        </p:spPr>
        <p:txBody>
          <a:bodyPr>
            <a:normAutofit/>
          </a:bodyPr>
          <a:lstStyle/>
          <a:p>
            <a:pPr marL="0" indent="0">
              <a:buNone/>
            </a:pPr>
            <a:r>
              <a:rPr lang="en-US" sz="2400" b="1" dirty="0"/>
              <a:t>Safe Drinking Water</a:t>
            </a:r>
          </a:p>
          <a:p>
            <a:r>
              <a:rPr lang="en-US" sz="2200" dirty="0"/>
              <a:t>Ensuring the safety of the City’s drinking water</a:t>
            </a:r>
          </a:p>
          <a:p>
            <a:r>
              <a:rPr lang="en-US" sz="2200" dirty="0"/>
              <a:t>Water samples collected regularly from throughout the distribution system</a:t>
            </a:r>
          </a:p>
          <a:p>
            <a:r>
              <a:rPr lang="en-US" sz="2200" dirty="0"/>
              <a:t>Treatment and disinfection of water</a:t>
            </a:r>
          </a:p>
          <a:p>
            <a:r>
              <a:rPr lang="en-US" sz="2200" dirty="0"/>
              <a:t>Flushing of the distribution system</a:t>
            </a:r>
          </a:p>
          <a:p>
            <a:pPr lvl="1"/>
            <a:r>
              <a:rPr lang="en-US" sz="2000" dirty="0"/>
              <a:t>No-DES trucks avoid wasting water during this activity</a:t>
            </a:r>
          </a:p>
          <a:p>
            <a:r>
              <a:rPr lang="en-US" sz="2200" dirty="0"/>
              <a:t>Annual Water Quality Report</a:t>
            </a:r>
          </a:p>
          <a:p>
            <a:pPr marL="342900" lvl="1" indent="0">
              <a:buNone/>
            </a:pPr>
            <a:endParaRPr lang="en-US" sz="2000" dirty="0"/>
          </a:p>
          <a:p>
            <a:pPr marL="0" indent="0">
              <a:buNone/>
            </a:pPr>
            <a:r>
              <a:rPr lang="en-US" sz="2200" b="1" dirty="0"/>
              <a:t>The City’s water supply has remained in compliance with all State and Federal water quality regulations at all times</a:t>
            </a:r>
          </a:p>
        </p:txBody>
      </p:sp>
    </p:spTree>
    <p:extLst>
      <p:ext uri="{BB962C8B-B14F-4D97-AF65-F5344CB8AC3E}">
        <p14:creationId xmlns:p14="http://schemas.microsoft.com/office/powerpoint/2010/main" val="1247387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Meter Shop &amp; Backflow Prevention</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690585"/>
          </a:xfrm>
        </p:spPr>
        <p:txBody>
          <a:bodyPr>
            <a:normAutofit/>
          </a:bodyPr>
          <a:lstStyle/>
          <a:p>
            <a:pPr marL="0" indent="0">
              <a:buNone/>
            </a:pPr>
            <a:r>
              <a:rPr lang="en-US" sz="2400" b="1" dirty="0"/>
              <a:t>Water Meter Shop</a:t>
            </a:r>
          </a:p>
          <a:p>
            <a:r>
              <a:rPr lang="en-US" sz="2200" dirty="0"/>
              <a:t>Maintains 140,000 water meters ranging from ¾” through 10”</a:t>
            </a:r>
          </a:p>
          <a:p>
            <a:r>
              <a:rPr lang="en-US" sz="2200" dirty="0"/>
              <a:t>Each service is equipped with an automated meter endpoint</a:t>
            </a:r>
          </a:p>
          <a:p>
            <a:pPr marL="0" indent="0">
              <a:buNone/>
            </a:pPr>
            <a:r>
              <a:rPr lang="en-US" sz="2400" b="1" dirty="0"/>
              <a:t>Backflow Prevention Section: Cross-Connection Control</a:t>
            </a:r>
          </a:p>
          <a:p>
            <a:r>
              <a:rPr lang="en-US" sz="2200" dirty="0"/>
              <a:t>Manages over 9,700 backflow devices</a:t>
            </a:r>
          </a:p>
          <a:p>
            <a:r>
              <a:rPr lang="en-US" sz="2200" dirty="0"/>
              <a:t>Prevents the undesirable reversal of water flow or mixtures of water and other liquids into the distribution system</a:t>
            </a:r>
          </a:p>
          <a:p>
            <a:pPr marL="0" indent="0">
              <a:buNone/>
            </a:pPr>
            <a:r>
              <a:rPr lang="en-US" sz="2400" b="1" dirty="0"/>
              <a:t>Travel Meter Program</a:t>
            </a:r>
          </a:p>
          <a:p>
            <a:r>
              <a:rPr lang="en-US" sz="2200" dirty="0"/>
              <a:t>Temporary Use of Fire Hydrant Permit</a:t>
            </a:r>
          </a:p>
          <a:p>
            <a:r>
              <a:rPr lang="en-US" sz="2200" dirty="0"/>
              <a:t>Issued for six (6) months maximum</a:t>
            </a:r>
          </a:p>
          <a:p>
            <a:r>
              <a:rPr lang="en-US" sz="2200" dirty="0"/>
              <a:t>Unauthorized use of a fire hydrant is subject to fines</a:t>
            </a:r>
            <a:endParaRPr lang="en-US" sz="2000" dirty="0"/>
          </a:p>
        </p:txBody>
      </p:sp>
    </p:spTree>
    <p:extLst>
      <p:ext uri="{BB962C8B-B14F-4D97-AF65-F5344CB8AC3E}">
        <p14:creationId xmlns:p14="http://schemas.microsoft.com/office/powerpoint/2010/main" val="1027821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Recycled Water Program</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4690585"/>
          </a:xfrm>
        </p:spPr>
        <p:txBody>
          <a:bodyPr>
            <a:normAutofit/>
          </a:bodyPr>
          <a:lstStyle/>
          <a:p>
            <a:pPr marL="0" indent="0">
              <a:buNone/>
            </a:pPr>
            <a:r>
              <a:rPr lang="en-US" sz="2400" b="1" dirty="0"/>
              <a:t>Recycled Water Distribution</a:t>
            </a:r>
          </a:p>
          <a:p>
            <a:r>
              <a:rPr lang="en-US" sz="2200" dirty="0"/>
              <a:t>Reuse of treated wastewater for beneficial purposes such as agricultural and landscape irrigation, industrial processes, and replenishing groundwater</a:t>
            </a:r>
          </a:p>
          <a:p>
            <a:r>
              <a:rPr lang="en-US" sz="2200" dirty="0"/>
              <a:t>Primarily in southwest Fresno</a:t>
            </a:r>
          </a:p>
          <a:p>
            <a:r>
              <a:rPr lang="en-US" sz="2200" dirty="0"/>
              <a:t>Delivery points include:</a:t>
            </a:r>
          </a:p>
          <a:p>
            <a:pPr lvl="1"/>
            <a:r>
              <a:rPr lang="en-US" sz="2000" dirty="0" err="1"/>
              <a:t>Roeding</a:t>
            </a:r>
            <a:r>
              <a:rPr lang="en-US" sz="2000" dirty="0"/>
              <a:t> Park</a:t>
            </a:r>
          </a:p>
          <a:p>
            <a:pPr lvl="1"/>
            <a:r>
              <a:rPr lang="en-US" sz="2000" dirty="0"/>
              <a:t>Cemeteries</a:t>
            </a:r>
          </a:p>
          <a:p>
            <a:r>
              <a:rPr lang="en-US" sz="2200" dirty="0"/>
              <a:t>Ongoing expansion of the recycled water distribution system to increase capacity and make available for more customers</a:t>
            </a:r>
          </a:p>
        </p:txBody>
      </p:sp>
    </p:spTree>
    <p:extLst>
      <p:ext uri="{BB962C8B-B14F-4D97-AF65-F5344CB8AC3E}">
        <p14:creationId xmlns:p14="http://schemas.microsoft.com/office/powerpoint/2010/main" val="79534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Water Conservation Program</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607510"/>
            <a:ext cx="7886700" cy="4690585"/>
          </a:xfrm>
        </p:spPr>
        <p:txBody>
          <a:bodyPr>
            <a:normAutofit/>
          </a:bodyPr>
          <a:lstStyle/>
          <a:p>
            <a:pPr marL="0" indent="0">
              <a:buNone/>
            </a:pPr>
            <a:r>
              <a:rPr lang="en-US" sz="2400" b="1" dirty="0"/>
              <a:t>Services Offered</a:t>
            </a:r>
          </a:p>
          <a:p>
            <a:r>
              <a:rPr lang="en-US" sz="2200" dirty="0"/>
              <a:t>Water-Wise Landscape Consultation</a:t>
            </a:r>
          </a:p>
          <a:p>
            <a:r>
              <a:rPr lang="en-US" sz="2200" dirty="0"/>
              <a:t>Irrigation Efficiency Audit</a:t>
            </a:r>
          </a:p>
          <a:p>
            <a:r>
              <a:rPr lang="en-US" sz="2200" dirty="0"/>
              <a:t>Irrigation Controller Assistance (Timer Tutorial)</a:t>
            </a:r>
          </a:p>
          <a:p>
            <a:r>
              <a:rPr lang="en-US" sz="2200" dirty="0"/>
              <a:t>Interior/Exterior Water Leak Surveys</a:t>
            </a:r>
          </a:p>
          <a:p>
            <a:r>
              <a:rPr lang="en-US" sz="2200" dirty="0"/>
              <a:t>Water Efficiency Survey &amp; Analysis for Businesses</a:t>
            </a:r>
          </a:p>
          <a:p>
            <a:endParaRPr lang="en-US" sz="2000" dirty="0"/>
          </a:p>
        </p:txBody>
      </p:sp>
    </p:spTree>
    <p:extLst>
      <p:ext uri="{BB962C8B-B14F-4D97-AF65-F5344CB8AC3E}">
        <p14:creationId xmlns:p14="http://schemas.microsoft.com/office/powerpoint/2010/main" val="378836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2450"/>
            <a:ext cx="7886700" cy="894735"/>
          </a:xfrm>
        </p:spPr>
        <p:txBody>
          <a:bodyPr>
            <a:noAutofit/>
          </a:bodyPr>
          <a:lstStyle/>
          <a:p>
            <a:r>
              <a:rPr lang="en-US" dirty="0"/>
              <a:t>Department of Public Utilities (DPU): </a:t>
            </a:r>
            <a:br>
              <a:rPr lang="en-US" dirty="0"/>
            </a:br>
            <a:r>
              <a:rPr lang="en-US" dirty="0"/>
              <a:t>Providing Life’s Essential Services</a:t>
            </a:r>
          </a:p>
        </p:txBody>
      </p:sp>
      <p:sp>
        <p:nvSpPr>
          <p:cNvPr id="3" name="Content Placeholder 2"/>
          <p:cNvSpPr>
            <a:spLocks noGrp="1"/>
          </p:cNvSpPr>
          <p:nvPr>
            <p:ph idx="1"/>
          </p:nvPr>
        </p:nvSpPr>
        <p:spPr>
          <a:xfrm>
            <a:off x="628650" y="2006714"/>
            <a:ext cx="7886700" cy="4599569"/>
          </a:xfrm>
        </p:spPr>
        <p:txBody>
          <a:bodyPr>
            <a:normAutofit/>
          </a:bodyPr>
          <a:lstStyle/>
          <a:p>
            <a:endParaRPr lang="en-US" sz="2400" dirty="0"/>
          </a:p>
          <a:p>
            <a:r>
              <a:rPr lang="en-US" sz="2400" dirty="0"/>
              <a:t>Deliver high-quality utility services professionally, efficiently, in an environmentally-responsible manner, to ensure the health and safety of our community</a:t>
            </a:r>
          </a:p>
          <a:p>
            <a:pPr marL="0" indent="0">
              <a:buNone/>
            </a:pPr>
            <a:endParaRPr lang="en-US" sz="2400" dirty="0"/>
          </a:p>
          <a:p>
            <a:r>
              <a:rPr lang="en-US" sz="2400" dirty="0"/>
              <a:t>Preserve precious natural resources through recycling, responsible treatment of wastewater, timely collection of solid waste, and water conservation</a:t>
            </a:r>
          </a:p>
          <a:p>
            <a:pPr marL="0" indent="0">
              <a:buNone/>
            </a:pPr>
            <a:endParaRPr lang="en-US" dirty="0">
              <a:solidFill>
                <a:schemeClr val="tx1"/>
              </a:solidFill>
            </a:endParaRPr>
          </a:p>
        </p:txBody>
      </p:sp>
    </p:spTree>
    <p:extLst>
      <p:ext uri="{BB962C8B-B14F-4D97-AF65-F5344CB8AC3E}">
        <p14:creationId xmlns:p14="http://schemas.microsoft.com/office/powerpoint/2010/main" val="1414906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Water Conservation Program</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599121"/>
            <a:ext cx="7886700" cy="5032376"/>
          </a:xfrm>
        </p:spPr>
        <p:txBody>
          <a:bodyPr>
            <a:normAutofit/>
          </a:bodyPr>
          <a:lstStyle/>
          <a:p>
            <a:pPr marL="0" indent="0">
              <a:buNone/>
            </a:pPr>
            <a:r>
              <a:rPr lang="en-US" sz="2400" b="1" dirty="0"/>
              <a:t>Rebates Offered</a:t>
            </a:r>
          </a:p>
          <a:p>
            <a:r>
              <a:rPr lang="en-US" sz="2200" dirty="0"/>
              <a:t>Residential Toilet Rebate</a:t>
            </a:r>
          </a:p>
          <a:p>
            <a:r>
              <a:rPr lang="en-US" sz="2200" dirty="0"/>
              <a:t>Commercial &amp; Multi-Family Toilet Rebate</a:t>
            </a:r>
          </a:p>
          <a:p>
            <a:r>
              <a:rPr lang="en-US" sz="2200" dirty="0"/>
              <a:t>Residential Clothes Washer Rebate</a:t>
            </a:r>
          </a:p>
          <a:p>
            <a:r>
              <a:rPr lang="en-US" sz="2200" dirty="0"/>
              <a:t>Lawn to Garden Rebate</a:t>
            </a:r>
          </a:p>
          <a:p>
            <a:r>
              <a:rPr lang="en-US" sz="2200" dirty="0"/>
              <a:t>Micro (Drip) Irrigation Rebate</a:t>
            </a:r>
          </a:p>
          <a:p>
            <a:r>
              <a:rPr lang="en-US" sz="2200" dirty="0"/>
              <a:t>High-Efficiency Sprinkler Nozzle Rebate</a:t>
            </a:r>
          </a:p>
          <a:p>
            <a:r>
              <a:rPr lang="en-US" sz="2200" dirty="0"/>
              <a:t>Smart Irrigation Controller Rebate</a:t>
            </a:r>
          </a:p>
          <a:p>
            <a:r>
              <a:rPr lang="en-US" sz="2200" dirty="0"/>
              <a:t>Rain Sensor Rebate</a:t>
            </a:r>
          </a:p>
          <a:p>
            <a:r>
              <a:rPr lang="en-US" sz="2200" dirty="0"/>
              <a:t>Swimming Pool Cover Rebate</a:t>
            </a:r>
          </a:p>
          <a:p>
            <a:r>
              <a:rPr lang="en-US" sz="2200" dirty="0"/>
              <a:t>Hot Water Recirculating Pump Rebate</a:t>
            </a:r>
          </a:p>
          <a:p>
            <a:r>
              <a:rPr lang="en-US" sz="2200" dirty="0"/>
              <a:t>Rain Barrel Rebate</a:t>
            </a:r>
          </a:p>
        </p:txBody>
      </p:sp>
    </p:spTree>
    <p:extLst>
      <p:ext uri="{BB962C8B-B14F-4D97-AF65-F5344CB8AC3E}">
        <p14:creationId xmlns:p14="http://schemas.microsoft.com/office/powerpoint/2010/main" val="163689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EBC-24AE-2FAC-A7F5-B44E253E0AF7}"/>
              </a:ext>
            </a:extLst>
          </p:cNvPr>
          <p:cNvSpPr>
            <a:spLocks noGrp="1"/>
          </p:cNvSpPr>
          <p:nvPr>
            <p:ph type="title"/>
          </p:nvPr>
        </p:nvSpPr>
        <p:spPr/>
        <p:txBody>
          <a:bodyPr>
            <a:normAutofit/>
          </a:bodyPr>
          <a:lstStyle/>
          <a:p>
            <a:r>
              <a:rPr lang="en-US" dirty="0"/>
              <a:t>Contact Information</a:t>
            </a:r>
          </a:p>
        </p:txBody>
      </p:sp>
      <p:sp>
        <p:nvSpPr>
          <p:cNvPr id="3" name="Content Placeholder 2">
            <a:extLst>
              <a:ext uri="{FF2B5EF4-FFF2-40B4-BE49-F238E27FC236}">
                <a16:creationId xmlns:a16="http://schemas.microsoft.com/office/drawing/2014/main" id="{C579CE01-8206-D335-86CF-B4A48A1AAD1E}"/>
              </a:ext>
            </a:extLst>
          </p:cNvPr>
          <p:cNvSpPr>
            <a:spLocks noGrp="1"/>
          </p:cNvSpPr>
          <p:nvPr>
            <p:ph idx="1"/>
          </p:nvPr>
        </p:nvSpPr>
        <p:spPr>
          <a:xfrm>
            <a:off x="628650" y="1825624"/>
            <a:ext cx="7886700" cy="5032376"/>
          </a:xfrm>
        </p:spPr>
        <p:txBody>
          <a:bodyPr>
            <a:normAutofit/>
          </a:bodyPr>
          <a:lstStyle/>
          <a:p>
            <a:pPr marL="0" indent="0">
              <a:buNone/>
            </a:pPr>
            <a:r>
              <a:rPr lang="en-US" sz="2400" b="1" dirty="0"/>
              <a:t>Important Phone Numbers</a:t>
            </a:r>
          </a:p>
          <a:p>
            <a:r>
              <a:rPr lang="en-US" sz="2200" dirty="0"/>
              <a:t>After-hours water emergencies:  (559) 621-1100</a:t>
            </a:r>
          </a:p>
          <a:p>
            <a:r>
              <a:rPr lang="en-US" sz="2200" dirty="0"/>
              <a:t>Water Conservation Hotline:  (559) 621-5480</a:t>
            </a:r>
          </a:p>
          <a:p>
            <a:endParaRPr lang="en-US" sz="2200" dirty="0"/>
          </a:p>
          <a:p>
            <a:pPr marL="0" indent="0">
              <a:buNone/>
            </a:pPr>
            <a:r>
              <a:rPr lang="en-US" sz="2400" b="1" dirty="0"/>
              <a:t>To report leaks, water-related concerns, and incidents of water waste</a:t>
            </a:r>
          </a:p>
          <a:p>
            <a:pPr lvl="1"/>
            <a:r>
              <a:rPr lang="en-US" sz="2000" dirty="0"/>
              <a:t>Call (559) 621-CITY (2489) or dial 3-1-1 within City limits</a:t>
            </a:r>
          </a:p>
          <a:p>
            <a:pPr lvl="1"/>
            <a:r>
              <a:rPr lang="en-US" sz="2000" dirty="0"/>
              <a:t>Submit a report in </a:t>
            </a:r>
            <a:r>
              <a:rPr lang="en-US" sz="2000" dirty="0" err="1"/>
              <a:t>FresGO</a:t>
            </a:r>
            <a:endParaRPr lang="en-US" sz="2000" dirty="0"/>
          </a:p>
          <a:p>
            <a:pPr marL="342900" lvl="1" indent="0">
              <a:buNone/>
            </a:pPr>
            <a:endParaRPr lang="en-US" sz="2000" dirty="0"/>
          </a:p>
          <a:p>
            <a:pPr marL="0" indent="0">
              <a:buNone/>
            </a:pPr>
            <a:r>
              <a:rPr lang="en-US" sz="2400" b="1" dirty="0"/>
              <a:t>Additional Information</a:t>
            </a:r>
          </a:p>
          <a:p>
            <a:pPr marL="473075" indent="-342900">
              <a:lnSpc>
                <a:spcPct val="95000"/>
              </a:lnSpc>
              <a:tabLst>
                <a:tab pos="7524750" algn="l"/>
              </a:tabLst>
              <a:defRPr/>
            </a:pPr>
            <a:r>
              <a:rPr lang="en-US" sz="2200" kern="1200" dirty="0">
                <a:cs typeface="Arial" panose="020B0604020202020204" pitchFamily="34" charset="0"/>
              </a:rPr>
              <a:t>(559) 621-5300 </a:t>
            </a:r>
          </a:p>
          <a:p>
            <a:pPr marL="473075" indent="-342900">
              <a:lnSpc>
                <a:spcPct val="95000"/>
              </a:lnSpc>
              <a:tabLst>
                <a:tab pos="7524750" algn="l"/>
              </a:tabLst>
              <a:defRPr/>
            </a:pPr>
            <a:r>
              <a:rPr lang="en-US" sz="2200" kern="1200" dirty="0">
                <a:solidFill>
                  <a:srgbClr val="0070C0"/>
                </a:solidFill>
                <a:hlinkClick r:id="rId2"/>
              </a:rPr>
              <a:t>https://www.fresno.gov/publicutilities/</a:t>
            </a:r>
            <a:r>
              <a:rPr lang="en-US" sz="2200" kern="1200" dirty="0">
                <a:solidFill>
                  <a:srgbClr val="0070C0"/>
                </a:solidFill>
              </a:rPr>
              <a:t>XXXX</a:t>
            </a:r>
          </a:p>
          <a:p>
            <a:pPr marL="0" indent="0">
              <a:buNone/>
            </a:pPr>
            <a:endParaRPr lang="en-US" sz="2000" dirty="0"/>
          </a:p>
        </p:txBody>
      </p:sp>
    </p:spTree>
    <p:extLst>
      <p:ext uri="{BB962C8B-B14F-4D97-AF65-F5344CB8AC3E}">
        <p14:creationId xmlns:p14="http://schemas.microsoft.com/office/powerpoint/2010/main" val="726604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Wastewater Management Division</a:t>
            </a:r>
          </a:p>
        </p:txBody>
      </p:sp>
    </p:spTree>
    <p:extLst>
      <p:ext uri="{BB962C8B-B14F-4D97-AF65-F5344CB8AC3E}">
        <p14:creationId xmlns:p14="http://schemas.microsoft.com/office/powerpoint/2010/main" val="111302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a:xfrm>
            <a:off x="561002" y="790619"/>
            <a:ext cx="7886700" cy="894735"/>
          </a:xfrm>
        </p:spPr>
        <p:txBody>
          <a:bodyPr/>
          <a:lstStyle/>
          <a:p>
            <a:r>
              <a:rPr lang="en-US" dirty="0"/>
              <a:t>Wastewater Management Division</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628650" y="1850792"/>
            <a:ext cx="7886700" cy="4351338"/>
          </a:xfrm>
        </p:spPr>
        <p:txBody>
          <a:bodyPr lIns="0">
            <a:normAutofit/>
          </a:bodyPr>
          <a:lstStyle/>
          <a:p>
            <a:pPr marL="0" indent="0">
              <a:buNone/>
            </a:pPr>
            <a:r>
              <a:rPr lang="en-US" sz="2200" dirty="0"/>
              <a:t>Staff = 178</a:t>
            </a:r>
          </a:p>
          <a:p>
            <a:pPr marL="0" indent="0">
              <a:buNone/>
            </a:pPr>
            <a:r>
              <a:rPr lang="en-US" sz="2200" dirty="0"/>
              <a:t>FY 2023 Operating Budget:	$  53.6 million</a:t>
            </a:r>
          </a:p>
          <a:p>
            <a:pPr marL="0" indent="0">
              <a:buNone/>
            </a:pPr>
            <a:r>
              <a:rPr lang="en-US" sz="2200" dirty="0"/>
              <a:t>FY 2023 Capital Budget:		$  65.0 million</a:t>
            </a:r>
          </a:p>
          <a:p>
            <a:pPr marL="0" indent="0">
              <a:buNone/>
            </a:pPr>
            <a:r>
              <a:rPr lang="en-US" sz="2200" u="sng" dirty="0"/>
              <a:t>FY 2023 Debt Service:		$    3.4 million</a:t>
            </a:r>
          </a:p>
          <a:p>
            <a:pPr marL="0" indent="0">
              <a:buNone/>
            </a:pPr>
            <a:r>
              <a:rPr lang="en-US" sz="2200" dirty="0"/>
              <a:t>FY 2023 Total:			$122.0 million</a:t>
            </a:r>
          </a:p>
          <a:p>
            <a:pPr marL="130175" indent="0">
              <a:lnSpc>
                <a:spcPct val="95000"/>
              </a:lnSpc>
              <a:buNone/>
              <a:tabLst>
                <a:tab pos="7524750" algn="l"/>
              </a:tabLst>
              <a:defRPr/>
            </a:pPr>
            <a:endParaRPr lang="en-US" dirty="0"/>
          </a:p>
          <a:p>
            <a:pPr marL="0" indent="0">
              <a:buNone/>
              <a:tabLst>
                <a:tab pos="7524750" algn="l"/>
              </a:tabLst>
              <a:defRPr/>
            </a:pPr>
            <a:r>
              <a:rPr lang="en-US" dirty="0"/>
              <a:t>The Wastewater Management Division is responsible for the collection, conveyance, treatment, and reclamation of wastewater generated by the residential, commercial, and industrial sewer customers in the Fresno-Clovis Metropolitan Area</a:t>
            </a:r>
          </a:p>
          <a:p>
            <a:endParaRPr lang="en-US" dirty="0"/>
          </a:p>
          <a:p>
            <a:endParaRPr lang="en-US" dirty="0"/>
          </a:p>
        </p:txBody>
      </p:sp>
    </p:spTree>
    <p:extLst>
      <p:ext uri="{BB962C8B-B14F-4D97-AF65-F5344CB8AC3E}">
        <p14:creationId xmlns:p14="http://schemas.microsoft.com/office/powerpoint/2010/main" val="372749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a:xfrm>
            <a:off x="628650" y="800760"/>
            <a:ext cx="7886700" cy="850487"/>
          </a:xfrm>
        </p:spPr>
        <p:txBody>
          <a:bodyPr/>
          <a:lstStyle/>
          <a:p>
            <a:r>
              <a:rPr lang="en-US" b="1" dirty="0"/>
              <a:t>Wastewater Treatment Facilities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sz="half" idx="1"/>
          </p:nvPr>
        </p:nvSpPr>
        <p:spPr>
          <a:xfrm>
            <a:off x="513240" y="2501734"/>
            <a:ext cx="4222037" cy="3298054"/>
          </a:xfrm>
        </p:spPr>
        <p:txBody>
          <a:bodyPr>
            <a:normAutofit/>
          </a:bodyPr>
          <a:lstStyle/>
          <a:p>
            <a:pPr marL="415925" indent="-285750">
              <a:lnSpc>
                <a:spcPct val="95000"/>
              </a:lnSpc>
              <a:defRPr/>
            </a:pPr>
            <a:r>
              <a:rPr lang="en-US" altLang="en-US" sz="2200" dirty="0">
                <a:solidFill>
                  <a:schemeClr val="tx1"/>
                </a:solidFill>
              </a:rPr>
              <a:t>7th largest wastewater treatment facility in California</a:t>
            </a:r>
          </a:p>
          <a:p>
            <a:pPr marL="415925" indent="-285750">
              <a:lnSpc>
                <a:spcPct val="95000"/>
              </a:lnSpc>
              <a:defRPr/>
            </a:pPr>
            <a:r>
              <a:rPr lang="en-US" altLang="en-US" sz="2200" dirty="0">
                <a:solidFill>
                  <a:schemeClr val="tx1"/>
                </a:solidFill>
              </a:rPr>
              <a:t>Receives and treats approximately 60 million gallons per day (MGD) of wastewater from the Fresno-Clovis Metropolitan Area</a:t>
            </a:r>
          </a:p>
          <a:p>
            <a:pPr marL="415925" indent="-285750">
              <a:lnSpc>
                <a:spcPct val="95000"/>
              </a:lnSpc>
              <a:defRPr/>
            </a:pPr>
            <a:r>
              <a:rPr lang="en-US" sz="2200" dirty="0">
                <a:solidFill>
                  <a:schemeClr val="tx1"/>
                </a:solidFill>
                <a:cs typeface="Arial" panose="020B0604020202020204" pitchFamily="34" charset="0"/>
              </a:rPr>
              <a:t>Permitted treatment capacity of 91.5 MGD</a:t>
            </a:r>
          </a:p>
          <a:p>
            <a:pPr marL="685800" lvl="2" indent="0">
              <a:buNone/>
            </a:pPr>
            <a:endParaRPr lang="en-US" sz="2200" dirty="0"/>
          </a:p>
        </p:txBody>
      </p:sp>
      <p:sp>
        <p:nvSpPr>
          <p:cNvPr id="8" name="Content Placeholder 7">
            <a:extLst>
              <a:ext uri="{FF2B5EF4-FFF2-40B4-BE49-F238E27FC236}">
                <a16:creationId xmlns:a16="http://schemas.microsoft.com/office/drawing/2014/main" id="{91F68B1D-0A41-ECB4-F350-9AC2F255D3CC}"/>
              </a:ext>
            </a:extLst>
          </p:cNvPr>
          <p:cNvSpPr>
            <a:spLocks noGrp="1"/>
          </p:cNvSpPr>
          <p:nvPr>
            <p:ph sz="half" idx="2"/>
          </p:nvPr>
        </p:nvSpPr>
        <p:spPr>
          <a:xfrm>
            <a:off x="628650" y="1651247"/>
            <a:ext cx="7592073" cy="850487"/>
          </a:xfrm>
        </p:spPr>
        <p:txBody>
          <a:bodyPr>
            <a:normAutofit/>
          </a:bodyPr>
          <a:lstStyle/>
          <a:p>
            <a:pPr marL="0" indent="0">
              <a:buNone/>
            </a:pPr>
            <a:r>
              <a:rPr lang="en-US" sz="2400" b="1" dirty="0">
                <a:solidFill>
                  <a:schemeClr val="tx1"/>
                </a:solidFill>
              </a:rPr>
              <a:t>Fresno-Clovis Regional Wastewater Reclamation Facility (RWRF)</a:t>
            </a:r>
          </a:p>
          <a:p>
            <a:endParaRPr lang="en-US" dirty="0"/>
          </a:p>
        </p:txBody>
      </p:sp>
      <p:pic>
        <p:nvPicPr>
          <p:cNvPr id="4" name="Picture 1">
            <a:extLst>
              <a:ext uri="{FF2B5EF4-FFF2-40B4-BE49-F238E27FC236}">
                <a16:creationId xmlns:a16="http://schemas.microsoft.com/office/drawing/2014/main" id="{BE6E7561-5105-B457-7723-7FE4C063B1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8431" y="2501734"/>
            <a:ext cx="4222036" cy="329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077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Wastewater Treatment Facilities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30996" y="1676476"/>
            <a:ext cx="7886700" cy="4351338"/>
          </a:xfrm>
        </p:spPr>
        <p:txBody>
          <a:bodyPr>
            <a:normAutofit/>
          </a:bodyPr>
          <a:lstStyle/>
          <a:p>
            <a:pPr marL="130175" indent="0">
              <a:lnSpc>
                <a:spcPct val="95000"/>
              </a:lnSpc>
              <a:buNone/>
              <a:defRPr/>
            </a:pPr>
            <a:r>
              <a:rPr lang="en-US" altLang="en-US" sz="2400" b="1" dirty="0">
                <a:cs typeface="Arial" panose="020B0604020202020204" pitchFamily="34" charset="0"/>
              </a:rPr>
              <a:t>R</a:t>
            </a:r>
            <a:r>
              <a:rPr lang="en-US" altLang="en-US" sz="2400" b="1" dirty="0"/>
              <a:t>ecycled Water (Tertiary) Treatment Facilities</a:t>
            </a:r>
          </a:p>
          <a:p>
            <a:pPr marL="415925" indent="-285750">
              <a:lnSpc>
                <a:spcPct val="95000"/>
              </a:lnSpc>
              <a:defRPr/>
            </a:pPr>
            <a:r>
              <a:rPr lang="en-US" altLang="en-US" dirty="0" err="1"/>
              <a:t>RWRF</a:t>
            </a:r>
            <a:r>
              <a:rPr lang="en-US" altLang="en-US" dirty="0"/>
              <a:t>: 5 </a:t>
            </a:r>
            <a:r>
              <a:rPr lang="en-US" altLang="en-US" dirty="0" err="1"/>
              <a:t>MGD</a:t>
            </a:r>
            <a:r>
              <a:rPr lang="en-US" altLang="en-US" dirty="0"/>
              <a:t> Plant</a:t>
            </a:r>
          </a:p>
          <a:p>
            <a:pPr marL="415925" indent="-285750">
              <a:lnSpc>
                <a:spcPct val="95000"/>
              </a:lnSpc>
              <a:defRPr/>
            </a:pPr>
            <a:r>
              <a:rPr lang="en-US" altLang="en-US" dirty="0"/>
              <a:t>North Fresno Wastewater Reclamation Facility 0.71 </a:t>
            </a:r>
            <a:r>
              <a:rPr lang="en-US" altLang="en-US" dirty="0" err="1"/>
              <a:t>MGD</a:t>
            </a:r>
            <a:endParaRPr lang="en-US" altLang="en-US" dirty="0"/>
          </a:p>
          <a:p>
            <a:pPr marL="415925" indent="-285750">
              <a:lnSpc>
                <a:spcPct val="95000"/>
              </a:lnSpc>
              <a:defRPr/>
            </a:pPr>
            <a:r>
              <a:rPr lang="en-US" altLang="en-US" dirty="0"/>
              <a:t>Combined, the two facilities treat an average of 5 MGD recycled water per day to tertiary standards</a:t>
            </a:r>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pic>
        <p:nvPicPr>
          <p:cNvPr id="4" name="Picture 1">
            <a:extLst>
              <a:ext uri="{FF2B5EF4-FFF2-40B4-BE49-F238E27FC236}">
                <a16:creationId xmlns:a16="http://schemas.microsoft.com/office/drawing/2014/main" id="{137D2304-650D-FA0E-D004-27D3FDCB9D9C}"/>
              </a:ext>
            </a:extLst>
          </p:cNvPr>
          <p:cNvPicPr>
            <a:picLocks noChangeAspect="1"/>
          </p:cNvPicPr>
          <p:nvPr/>
        </p:nvPicPr>
        <p:blipFill>
          <a:blip r:embed="rId2">
            <a:extLst>
              <a:ext uri="{28A0092B-C50C-407E-A947-70E740481C1C}">
                <a14:useLocalDpi xmlns:a14="http://schemas.microsoft.com/office/drawing/2010/main" val="0"/>
              </a:ext>
            </a:extLst>
          </a:blip>
          <a:srcRect t="14999" b="6250"/>
          <a:stretch>
            <a:fillRect/>
          </a:stretch>
        </p:blipFill>
        <p:spPr bwMode="auto">
          <a:xfrm>
            <a:off x="2119316" y="3897297"/>
            <a:ext cx="4905368" cy="257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371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Recycled Water Production</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None/>
              <a:defRPr/>
            </a:pPr>
            <a:r>
              <a:rPr lang="en-US" altLang="en-US" sz="2400" b="1" dirty="0"/>
              <a:t>Recycled Water</a:t>
            </a:r>
          </a:p>
          <a:p>
            <a:pPr marL="415925" indent="-285750">
              <a:lnSpc>
                <a:spcPct val="95000"/>
              </a:lnSpc>
              <a:tabLst>
                <a:tab pos="7524750" algn="l"/>
              </a:tabLst>
              <a:defRPr/>
            </a:pPr>
            <a:r>
              <a:rPr lang="en-US" sz="2200" kern="1200" dirty="0"/>
              <a:t>Recycled water is used for beneficial purposes such as agricultural and landscape irrigation</a:t>
            </a:r>
          </a:p>
          <a:p>
            <a:pPr marL="415925" indent="-285750">
              <a:lnSpc>
                <a:spcPct val="95000"/>
              </a:lnSpc>
              <a:tabLst>
                <a:tab pos="7524750" algn="l"/>
              </a:tabLst>
              <a:defRPr/>
            </a:pPr>
            <a:r>
              <a:rPr lang="en-US" sz="2200" kern="1200" dirty="0"/>
              <a:t>In 2021, the RWRF delivered approximately 2.2 billion gallons of recycled </a:t>
            </a:r>
            <a:r>
              <a:rPr lang="en-US" sz="2200" dirty="0"/>
              <a:t>w</a:t>
            </a:r>
            <a:r>
              <a:rPr lang="en-US" sz="2200" kern="1200" dirty="0"/>
              <a:t>ater</a:t>
            </a:r>
          </a:p>
          <a:p>
            <a:pPr marL="817563" lvl="1" indent="-285750">
              <a:lnSpc>
                <a:spcPct val="95000"/>
              </a:lnSpc>
              <a:tabLst>
                <a:tab pos="7524750" algn="l"/>
              </a:tabLst>
              <a:defRPr/>
            </a:pPr>
            <a:r>
              <a:rPr lang="en-US" sz="2000" kern="1200" dirty="0"/>
              <a:t>That’s enough to fill ~3,300 Olympic-sized swimming pools.</a:t>
            </a:r>
          </a:p>
          <a:p>
            <a:pPr marL="415925" indent="-285750">
              <a:lnSpc>
                <a:spcPct val="95000"/>
              </a:lnSpc>
              <a:tabLst>
                <a:tab pos="7524750" algn="l"/>
              </a:tabLst>
              <a:defRPr/>
            </a:pPr>
            <a:r>
              <a:rPr lang="en-US" sz="2200" kern="1200" dirty="0"/>
              <a:t>The City maintains approximately 17.8 miles of recycled water distribution pipeline (purple pipe)</a:t>
            </a:r>
          </a:p>
          <a:p>
            <a:pPr marL="415925" indent="-285750">
              <a:lnSpc>
                <a:spcPct val="95000"/>
              </a:lnSpc>
              <a:tabLst>
                <a:tab pos="7524750" algn="l"/>
              </a:tabLst>
              <a:defRPr/>
            </a:pPr>
            <a:r>
              <a:rPr lang="en-US" sz="2200" kern="1200" dirty="0"/>
              <a:t>Using recycled water reduces the need to use drinking water for non-potable uses</a:t>
            </a:r>
            <a:endParaRPr lang="en-US" alt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sz="2000" kern="1200" dirty="0">
              <a:ea typeface="+mn-ea"/>
              <a:cs typeface="+mn-cs"/>
            </a:endParaRPr>
          </a:p>
          <a:p>
            <a:pPr marL="130175" indent="0">
              <a:lnSpc>
                <a:spcPct val="95000"/>
              </a:lnSpc>
              <a:buNone/>
              <a:tabLst>
                <a:tab pos="7524750" algn="l"/>
              </a:tabLst>
              <a:defRPr/>
            </a:pPr>
            <a:endParaRPr lang="en-US" sz="20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277246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a:t>Collection System Maintenance (CSM)</a:t>
            </a:r>
            <a:endParaRPr lang="en-US" dirty="0"/>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39874" y="1676476"/>
            <a:ext cx="7886700" cy="4788239"/>
          </a:xfrm>
        </p:spPr>
        <p:txBody>
          <a:bodyPr>
            <a:normAutofit lnSpcReduction="10000"/>
          </a:bodyPr>
          <a:lstStyle/>
          <a:p>
            <a:pPr marL="130175" indent="0">
              <a:lnSpc>
                <a:spcPct val="95000"/>
              </a:lnSpc>
              <a:buNone/>
              <a:tabLst>
                <a:tab pos="7524750" algn="l"/>
              </a:tabLst>
              <a:defRPr/>
            </a:pPr>
            <a:r>
              <a:rPr lang="en-US" sz="2400" b="1" kern="1200" dirty="0"/>
              <a:t>Collection System</a:t>
            </a:r>
          </a:p>
          <a:p>
            <a:pPr marL="473075" indent="-342900">
              <a:lnSpc>
                <a:spcPct val="95000"/>
              </a:lnSpc>
              <a:tabLst>
                <a:tab pos="7524750" algn="l"/>
              </a:tabLst>
              <a:defRPr/>
            </a:pPr>
            <a:r>
              <a:rPr lang="en-US" sz="2200" kern="1200" dirty="0"/>
              <a:t>The collection system is comprised of approximately 1,593 miles of pipes ranging from 6” to 84” in diameter that convey over 60 million gallons of sanitary sewer per day to the RWRF</a:t>
            </a:r>
          </a:p>
          <a:p>
            <a:pPr marL="473075" indent="-342900">
              <a:lnSpc>
                <a:spcPct val="95000"/>
              </a:lnSpc>
              <a:tabLst>
                <a:tab pos="7524750" algn="l"/>
              </a:tabLst>
              <a:defRPr/>
            </a:pPr>
            <a:r>
              <a:rPr lang="en-US" sz="2200" kern="1200" dirty="0"/>
              <a:t>Related infrastructure maintained by the CSM workgroup includes</a:t>
            </a:r>
          </a:p>
          <a:p>
            <a:pPr marL="874713" lvl="1" indent="-342900">
              <a:lnSpc>
                <a:spcPct val="95000"/>
              </a:lnSpc>
              <a:tabLst>
                <a:tab pos="7524750" algn="l"/>
              </a:tabLst>
              <a:defRPr/>
            </a:pPr>
            <a:r>
              <a:rPr lang="en-US" sz="2300" kern="1200" dirty="0"/>
              <a:t>25,000+ access structures (manholes) </a:t>
            </a:r>
          </a:p>
          <a:p>
            <a:pPr marL="874713" lvl="1" indent="-342900">
              <a:lnSpc>
                <a:spcPct val="95000"/>
              </a:lnSpc>
              <a:tabLst>
                <a:tab pos="7524750" algn="l"/>
              </a:tabLst>
              <a:defRPr/>
            </a:pPr>
            <a:r>
              <a:rPr lang="en-US" sz="2300" kern="1200" dirty="0"/>
              <a:t>17 sewer lift stations</a:t>
            </a:r>
          </a:p>
          <a:p>
            <a:pPr marL="473075" indent="-342900">
              <a:lnSpc>
                <a:spcPct val="95000"/>
              </a:lnSpc>
              <a:tabLst>
                <a:tab pos="7524750" algn="l"/>
              </a:tabLst>
              <a:defRPr/>
            </a:pPr>
            <a:r>
              <a:rPr lang="en-US" altLang="en-US" sz="2200" kern="1200" dirty="0"/>
              <a:t>CSM workers are on duty 24/7/365 to respond to any sewer emergencies</a:t>
            </a:r>
          </a:p>
          <a:p>
            <a:pPr marL="130175" indent="0" eaLnBrk="1" hangingPunct="1">
              <a:lnSpc>
                <a:spcPct val="95000"/>
              </a:lnSpc>
              <a:buNone/>
              <a:defRPr/>
            </a:pPr>
            <a:endParaRPr lang="en-US" altLang="en-US" sz="2200" dirty="0"/>
          </a:p>
          <a:p>
            <a:pPr marL="130175" indent="0">
              <a:lnSpc>
                <a:spcPct val="95000"/>
              </a:lnSpc>
              <a:buNone/>
              <a:defRPr/>
            </a:pPr>
            <a:r>
              <a:rPr lang="en-US" sz="2200" dirty="0"/>
              <a:t>Report all sewer-related emergencies by dialing 3-1-1 within the City limits or call (559) 621-CITY (2489); or report the issue in </a:t>
            </a:r>
            <a:r>
              <a:rPr lang="en-US" sz="2200" dirty="0" err="1"/>
              <a:t>FresGO</a:t>
            </a:r>
            <a:endParaRPr lang="en-US" sz="2200" dirty="0"/>
          </a:p>
          <a:p>
            <a:pPr marL="130175" indent="0" eaLnBrk="1" hangingPunct="1">
              <a:lnSpc>
                <a:spcPct val="95000"/>
              </a:lnSpc>
              <a:buNone/>
              <a:defRPr/>
            </a:pPr>
            <a:endParaRPr lang="en-US" alt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73263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Environmental Controls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13241" y="1676476"/>
            <a:ext cx="7886700" cy="4805994"/>
          </a:xfrm>
        </p:spPr>
        <p:txBody>
          <a:bodyPr>
            <a:normAutofit lnSpcReduction="10000"/>
          </a:bodyPr>
          <a:lstStyle/>
          <a:p>
            <a:pPr marL="130175" indent="0" eaLnBrk="1" hangingPunct="1">
              <a:lnSpc>
                <a:spcPct val="95000"/>
              </a:lnSpc>
              <a:buNone/>
              <a:defRPr/>
            </a:pPr>
            <a:r>
              <a:rPr lang="en-US" altLang="en-US" sz="2400" b="1" dirty="0"/>
              <a:t>Wastewater Discharge Pretreatment Program</a:t>
            </a:r>
          </a:p>
          <a:p>
            <a:pPr marL="473075" indent="-342900">
              <a:lnSpc>
                <a:spcPct val="95000"/>
              </a:lnSpc>
              <a:defRPr/>
            </a:pPr>
            <a:r>
              <a:rPr lang="en-US" altLang="en-US" sz="2200" dirty="0"/>
              <a:t>Regulates industrial wastewater discharge from Significant Industrial Users who discharge an average of 25,000 gallons per day or more</a:t>
            </a:r>
          </a:p>
          <a:p>
            <a:pPr marL="415925" indent="-285750">
              <a:lnSpc>
                <a:spcPct val="95000"/>
              </a:lnSpc>
              <a:tabLst>
                <a:tab pos="7524750" algn="l"/>
              </a:tabLst>
              <a:defRPr/>
            </a:pPr>
            <a:r>
              <a:rPr lang="en-US" sz="2200" kern="1200" dirty="0"/>
              <a:t>Wastewater Discharge Permits are issued locally to:</a:t>
            </a:r>
          </a:p>
          <a:p>
            <a:pPr marL="817563" lvl="1" indent="-285750">
              <a:lnSpc>
                <a:spcPct val="95000"/>
              </a:lnSpc>
              <a:tabLst>
                <a:tab pos="7524750" algn="l"/>
              </a:tabLst>
              <a:defRPr/>
            </a:pPr>
            <a:r>
              <a:rPr lang="en-US" altLang="en-US" sz="2000" kern="1200" dirty="0"/>
              <a:t>Packing Houses</a:t>
            </a:r>
          </a:p>
          <a:p>
            <a:pPr marL="817563" lvl="1" indent="-285750">
              <a:lnSpc>
                <a:spcPct val="95000"/>
              </a:lnSpc>
              <a:tabLst>
                <a:tab pos="7524750" algn="l"/>
              </a:tabLst>
              <a:defRPr/>
            </a:pPr>
            <a:r>
              <a:rPr lang="en-US" altLang="en-US" sz="2000" dirty="0"/>
              <a:t>Industrial Laundries</a:t>
            </a:r>
          </a:p>
          <a:p>
            <a:pPr marL="817563" lvl="1" indent="-285750">
              <a:lnSpc>
                <a:spcPct val="95000"/>
              </a:lnSpc>
              <a:tabLst>
                <a:tab pos="7524750" algn="l"/>
              </a:tabLst>
              <a:defRPr/>
            </a:pPr>
            <a:r>
              <a:rPr lang="en-US" altLang="en-US" sz="2000" dirty="0"/>
              <a:t>Rendering Facilities</a:t>
            </a:r>
          </a:p>
          <a:p>
            <a:pPr marL="817563" lvl="1" indent="-285750">
              <a:lnSpc>
                <a:spcPct val="95000"/>
              </a:lnSpc>
              <a:tabLst>
                <a:tab pos="7524750" algn="l"/>
              </a:tabLst>
              <a:defRPr/>
            </a:pPr>
            <a:r>
              <a:rPr lang="en-US" altLang="en-US" sz="2000" dirty="0"/>
              <a:t>Bottling Companies</a:t>
            </a:r>
          </a:p>
          <a:p>
            <a:pPr marL="817563" lvl="1" indent="-285750">
              <a:lnSpc>
                <a:spcPct val="95000"/>
              </a:lnSpc>
              <a:tabLst>
                <a:tab pos="7524750" algn="l"/>
              </a:tabLst>
              <a:defRPr/>
            </a:pPr>
            <a:r>
              <a:rPr lang="en-US" altLang="en-US" sz="2000" dirty="0"/>
              <a:t>Food Processors and Manufacturers</a:t>
            </a:r>
          </a:p>
          <a:p>
            <a:pPr marL="817563" lvl="1" indent="-285750">
              <a:lnSpc>
                <a:spcPct val="95000"/>
              </a:lnSpc>
              <a:tabLst>
                <a:tab pos="7524750" algn="l"/>
              </a:tabLst>
              <a:defRPr/>
            </a:pPr>
            <a:r>
              <a:rPr lang="en-US" altLang="en-US" sz="2000" dirty="0"/>
              <a:t>Electroplaters</a:t>
            </a:r>
          </a:p>
          <a:p>
            <a:pPr marL="817563" lvl="1" indent="-285750">
              <a:lnSpc>
                <a:spcPct val="95000"/>
              </a:lnSpc>
              <a:tabLst>
                <a:tab pos="7524750" algn="l"/>
              </a:tabLst>
              <a:defRPr/>
            </a:pPr>
            <a:r>
              <a:rPr lang="en-US" altLang="en-US" sz="2000" dirty="0"/>
              <a:t>Metal Finishers</a:t>
            </a:r>
          </a:p>
          <a:p>
            <a:pPr marL="473075" indent="-342900">
              <a:lnSpc>
                <a:spcPct val="95000"/>
              </a:lnSpc>
              <a:tabLst>
                <a:tab pos="7524750" algn="l"/>
              </a:tabLst>
              <a:defRPr/>
            </a:pPr>
            <a:r>
              <a:rPr lang="en-US" altLang="en-US" sz="2200" dirty="0"/>
              <a:t>The Pretreatment Program has successfully reduced regulated pollutants discharged to the RWRF by more than 50%</a:t>
            </a: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1290063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Additional Wastewater Services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None/>
              <a:defRPr/>
            </a:pPr>
            <a:r>
              <a:rPr lang="en-US" altLang="en-US" sz="2400" b="1" dirty="0"/>
              <a:t>Reclamation Well Water Program</a:t>
            </a:r>
          </a:p>
          <a:p>
            <a:pPr marL="473075" indent="-342900">
              <a:lnSpc>
                <a:spcPct val="95000"/>
              </a:lnSpc>
              <a:defRPr/>
            </a:pPr>
            <a:r>
              <a:rPr lang="en-US" altLang="en-US" sz="2200" dirty="0"/>
              <a:t>Non-potable water fill station</a:t>
            </a:r>
          </a:p>
          <a:p>
            <a:pPr marL="130175" indent="0" eaLnBrk="1" hangingPunct="1">
              <a:lnSpc>
                <a:spcPct val="95000"/>
              </a:lnSpc>
              <a:buFont typeface="Wingdings" panose="05000000000000000000" pitchFamily="2" charset="2"/>
              <a:buNone/>
              <a:tabLst>
                <a:tab pos="7524750" algn="l"/>
              </a:tabLst>
              <a:defRPr/>
            </a:pPr>
            <a:endParaRPr lang="en-US" dirty="0">
              <a:latin typeface="Arial" panose="020B0604020202020204" pitchFamily="34" charset="0"/>
            </a:endParaRPr>
          </a:p>
          <a:p>
            <a:pPr marL="130175" indent="0" eaLnBrk="1" hangingPunct="1">
              <a:lnSpc>
                <a:spcPct val="95000"/>
              </a:lnSpc>
              <a:buFont typeface="Wingdings" panose="05000000000000000000" pitchFamily="2" charset="2"/>
              <a:buNone/>
              <a:tabLst>
                <a:tab pos="7524750" algn="l"/>
              </a:tabLst>
              <a:defRPr/>
            </a:pPr>
            <a:r>
              <a:rPr lang="en-US" sz="2400" b="1" dirty="0"/>
              <a:t>Hauled Liquid Waste Program</a:t>
            </a:r>
          </a:p>
          <a:p>
            <a:pPr marL="473075" indent="-342900">
              <a:lnSpc>
                <a:spcPct val="95000"/>
              </a:lnSpc>
              <a:tabLst>
                <a:tab pos="7524750" algn="l"/>
              </a:tabLst>
              <a:defRPr/>
            </a:pPr>
            <a:r>
              <a:rPr lang="en-US" sz="2200" dirty="0"/>
              <a:t>Septage disposal services</a:t>
            </a:r>
          </a:p>
          <a:p>
            <a:pPr marL="473075" indent="-342900">
              <a:lnSpc>
                <a:spcPct val="95000"/>
              </a:lnSpc>
              <a:tabLst>
                <a:tab pos="7524750" algn="l"/>
              </a:tabLst>
              <a:defRPr/>
            </a:pPr>
            <a:r>
              <a:rPr lang="en-US" sz="2200" dirty="0"/>
              <a:t>Fats, Oils, and Grease (FOG) receiving station</a:t>
            </a:r>
          </a:p>
          <a:p>
            <a:pPr marL="130175" indent="0" eaLnBrk="1" hangingPunct="1">
              <a:lnSpc>
                <a:spcPct val="95000"/>
              </a:lnSpc>
              <a:buFont typeface="Wingdings" panose="05000000000000000000" pitchFamily="2" charset="2"/>
              <a:buNone/>
              <a:tabLst>
                <a:tab pos="7524750" algn="l"/>
              </a:tabLst>
              <a:defRPr/>
            </a:pPr>
            <a:endParaRPr lang="en-US" sz="2200" kern="1200" dirty="0"/>
          </a:p>
          <a:p>
            <a:pPr marL="130175" indent="0" eaLnBrk="1" hangingPunct="1">
              <a:lnSpc>
                <a:spcPct val="95000"/>
              </a:lnSpc>
              <a:buFont typeface="Wingdings" panose="05000000000000000000" pitchFamily="2" charset="2"/>
              <a:buNone/>
              <a:tabLst>
                <a:tab pos="7524750" algn="l"/>
              </a:tabLst>
              <a:defRPr/>
            </a:pPr>
            <a:endParaRPr 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kern="1200" dirty="0">
              <a:ea typeface="+mn-ea"/>
              <a:cs typeface="+mn-cs"/>
            </a:endParaRP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408914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DPU Overview</a:t>
            </a:r>
          </a:p>
        </p:txBody>
      </p:sp>
    </p:spTree>
    <p:extLst>
      <p:ext uri="{BB962C8B-B14F-4D97-AF65-F5344CB8AC3E}">
        <p14:creationId xmlns:p14="http://schemas.microsoft.com/office/powerpoint/2010/main" val="569571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Font typeface="Wingdings" panose="05000000000000000000" pitchFamily="2" charset="2"/>
              <a:buNone/>
              <a:tabLst>
                <a:tab pos="7524750" algn="l"/>
              </a:tabLst>
              <a:defRPr/>
            </a:pPr>
            <a:r>
              <a:rPr lang="en-US" sz="2400" b="1" kern="1200" dirty="0"/>
              <a:t>RWRF Tours</a:t>
            </a:r>
          </a:p>
          <a:p>
            <a:pPr marL="473075" indent="-342900">
              <a:lnSpc>
                <a:spcPct val="95000"/>
              </a:lnSpc>
              <a:tabLst>
                <a:tab pos="7524750" algn="l"/>
              </a:tabLst>
              <a:defRPr/>
            </a:pPr>
            <a:r>
              <a:rPr lang="en-US" sz="2200" dirty="0"/>
              <a:t>Tours can be requested by emailing </a:t>
            </a:r>
            <a:r>
              <a:rPr lang="en-US" sz="2200" dirty="0">
                <a:hlinkClick r:id="rId2" tooltip="mailto:RWRF.WastewaterTours@fresno.gov"/>
              </a:rPr>
              <a:t>RWRF.WastewaterTours@fresno.gov</a:t>
            </a:r>
            <a:endParaRPr lang="en-US" sz="2200" dirty="0"/>
          </a:p>
          <a:p>
            <a:pPr marL="130175" indent="0" eaLnBrk="1" hangingPunct="1">
              <a:lnSpc>
                <a:spcPct val="95000"/>
              </a:lnSpc>
              <a:buFont typeface="Wingdings" panose="05000000000000000000" pitchFamily="2" charset="2"/>
              <a:buNone/>
              <a:tabLst>
                <a:tab pos="7524750" algn="l"/>
              </a:tabLst>
              <a:defRPr/>
            </a:pPr>
            <a:endParaRPr lang="en-US" sz="2200" kern="1200" dirty="0"/>
          </a:p>
          <a:p>
            <a:pPr marL="130175" indent="0" eaLnBrk="1" hangingPunct="1">
              <a:lnSpc>
                <a:spcPct val="95000"/>
              </a:lnSpc>
              <a:buFont typeface="Wingdings" panose="05000000000000000000" pitchFamily="2" charset="2"/>
              <a:buNone/>
              <a:tabLst>
                <a:tab pos="7524750" algn="l"/>
              </a:tabLst>
              <a:defRPr/>
            </a:pPr>
            <a:r>
              <a:rPr lang="en-US" sz="2400" b="1" dirty="0"/>
              <a:t>Additional Information</a:t>
            </a:r>
          </a:p>
          <a:p>
            <a:pPr marL="473075" indent="-342900">
              <a:lnSpc>
                <a:spcPct val="95000"/>
              </a:lnSpc>
              <a:tabLst>
                <a:tab pos="7524750" algn="l"/>
              </a:tabLst>
              <a:defRPr/>
            </a:pPr>
            <a:r>
              <a:rPr lang="en-US" sz="2200" kern="1200" dirty="0">
                <a:cs typeface="Arial" panose="020B0604020202020204" pitchFamily="34" charset="0"/>
              </a:rPr>
              <a:t>(559) 621-5100 </a:t>
            </a:r>
          </a:p>
          <a:p>
            <a:pPr marL="473075" indent="-342900">
              <a:lnSpc>
                <a:spcPct val="95000"/>
              </a:lnSpc>
              <a:tabLst>
                <a:tab pos="7524750" algn="l"/>
              </a:tabLst>
              <a:defRPr/>
            </a:pPr>
            <a:r>
              <a:rPr lang="en-US" sz="2200" kern="1200" dirty="0">
                <a:solidFill>
                  <a:srgbClr val="0070C0"/>
                </a:solidFill>
                <a:hlinkClick r:id="rId3"/>
              </a:rPr>
              <a:t>https://www.fresno.gov/publicutilities/sewer-wastewater/</a:t>
            </a:r>
            <a:r>
              <a:rPr lang="en-US" sz="2200" kern="1200" dirty="0">
                <a:solidFill>
                  <a:srgbClr val="0070C0"/>
                </a:solidFill>
              </a:rPr>
              <a:t> </a:t>
            </a:r>
          </a:p>
          <a:p>
            <a:pPr marL="130175" indent="0" eaLnBrk="1" hangingPunct="1">
              <a:lnSpc>
                <a:spcPct val="95000"/>
              </a:lnSpc>
              <a:buFont typeface="Wingdings" panose="05000000000000000000" pitchFamily="2" charset="2"/>
              <a:buNone/>
              <a:tabLst>
                <a:tab pos="7524750" algn="l"/>
              </a:tabLst>
              <a:defRPr/>
            </a:pPr>
            <a:endParaRPr 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kern="1200" dirty="0">
              <a:ea typeface="+mn-ea"/>
              <a:cs typeface="+mn-cs"/>
            </a:endParaRP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396298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Solid Waste Management</a:t>
            </a:r>
          </a:p>
        </p:txBody>
      </p:sp>
    </p:spTree>
    <p:extLst>
      <p:ext uri="{BB962C8B-B14F-4D97-AF65-F5344CB8AC3E}">
        <p14:creationId xmlns:p14="http://schemas.microsoft.com/office/powerpoint/2010/main" val="10868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Solid Waste Management</a:t>
            </a:r>
          </a:p>
        </p:txBody>
      </p:sp>
      <p:sp>
        <p:nvSpPr>
          <p:cNvPr id="3" name="Content Placeholder 2">
            <a:extLst>
              <a:ext uri="{FF2B5EF4-FFF2-40B4-BE49-F238E27FC236}">
                <a16:creationId xmlns:a16="http://schemas.microsoft.com/office/drawing/2014/main" id="{EBF43283-CBC2-A82E-5E2E-6B871FBDA1FF}"/>
              </a:ext>
            </a:extLst>
          </p:cNvPr>
          <p:cNvSpPr>
            <a:spLocks noGrp="1"/>
          </p:cNvSpPr>
          <p:nvPr>
            <p:ph idx="1"/>
          </p:nvPr>
        </p:nvSpPr>
        <p:spPr/>
        <p:txBody>
          <a:bodyPr>
            <a:normAutofit fontScale="92500" lnSpcReduction="10000"/>
          </a:bodyPr>
          <a:lstStyle/>
          <a:p>
            <a:pPr marL="0" indent="0">
              <a:buNone/>
            </a:pPr>
            <a:r>
              <a:rPr lang="en-US" dirty="0"/>
              <a:t>Staff = 195</a:t>
            </a:r>
          </a:p>
          <a:p>
            <a:pPr marL="0" indent="0">
              <a:buNone/>
            </a:pPr>
            <a:r>
              <a:rPr lang="en-US" sz="2000" dirty="0"/>
              <a:t>FY 2023 Operating Budget:		$  48.1 million</a:t>
            </a:r>
          </a:p>
          <a:p>
            <a:pPr marL="0" indent="0">
              <a:buNone/>
            </a:pPr>
            <a:r>
              <a:rPr lang="en-US" sz="2000" dirty="0"/>
              <a:t>FY 2023 Capital Budget:		$    3.9 million</a:t>
            </a:r>
          </a:p>
          <a:p>
            <a:pPr marL="0" indent="0">
              <a:buNone/>
            </a:pPr>
            <a:r>
              <a:rPr lang="en-US" sz="2000" u="sng" dirty="0"/>
              <a:t>FY 2023 Debt Service:		$    0.0 million</a:t>
            </a:r>
          </a:p>
          <a:p>
            <a:pPr marL="0" indent="0">
              <a:buNone/>
            </a:pPr>
            <a:r>
              <a:rPr lang="en-US" sz="2000" dirty="0"/>
              <a:t>FY 2023 Total:				$  52.0 million</a:t>
            </a:r>
          </a:p>
          <a:p>
            <a:endParaRPr lang="en-US" dirty="0"/>
          </a:p>
          <a:p>
            <a:pPr marL="0" indent="0">
              <a:buNone/>
            </a:pPr>
            <a:endParaRPr lang="en-US" dirty="0"/>
          </a:p>
          <a:p>
            <a:pPr marL="0" indent="0">
              <a:buNone/>
            </a:pPr>
            <a:r>
              <a:rPr lang="en-US" sz="2200" dirty="0"/>
              <a:t>The Solid Waste Management Division is responsible for the collection of residential green waste, trash, and recycled materials</a:t>
            </a:r>
          </a:p>
          <a:p>
            <a:pPr lvl="1"/>
            <a:r>
              <a:rPr lang="en-US" sz="2000" dirty="0"/>
              <a:t>Trash is delivered to the Cedar Avenue Recycling and Transfer Station (CARTS)</a:t>
            </a:r>
          </a:p>
          <a:p>
            <a:pPr lvl="1"/>
            <a:r>
              <a:rPr lang="en-US" sz="2000" dirty="0"/>
              <a:t>Recycling is delivered to Mid Valley Recycling Facility and CARTS</a:t>
            </a:r>
          </a:p>
          <a:p>
            <a:pPr lvl="1"/>
            <a:r>
              <a:rPr lang="en-US" sz="2000" dirty="0"/>
              <a:t>Green waste is delivered to Green Valley and West Coast Waste</a:t>
            </a:r>
          </a:p>
        </p:txBody>
      </p:sp>
    </p:spTree>
    <p:extLst>
      <p:ext uri="{BB962C8B-B14F-4D97-AF65-F5344CB8AC3E}">
        <p14:creationId xmlns:p14="http://schemas.microsoft.com/office/powerpoint/2010/main" val="224147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Residential Collection Service</a:t>
            </a:r>
          </a:p>
        </p:txBody>
      </p:sp>
      <p:sp>
        <p:nvSpPr>
          <p:cNvPr id="3" name="Content Placeholder 2">
            <a:extLst>
              <a:ext uri="{FF2B5EF4-FFF2-40B4-BE49-F238E27FC236}">
                <a16:creationId xmlns:a16="http://schemas.microsoft.com/office/drawing/2014/main" id="{EBF43283-CBC2-A82E-5E2E-6B871FBDA1FF}"/>
              </a:ext>
            </a:extLst>
          </p:cNvPr>
          <p:cNvSpPr>
            <a:spLocks noGrp="1"/>
          </p:cNvSpPr>
          <p:nvPr>
            <p:ph idx="1"/>
          </p:nvPr>
        </p:nvSpPr>
        <p:spPr>
          <a:xfrm>
            <a:off x="628650" y="1676476"/>
            <a:ext cx="3834293" cy="5032375"/>
          </a:xfrm>
        </p:spPr>
        <p:txBody>
          <a:bodyPr>
            <a:normAutofit/>
          </a:bodyPr>
          <a:lstStyle/>
          <a:p>
            <a:pPr marL="0" indent="0">
              <a:buNone/>
            </a:pPr>
            <a:r>
              <a:rPr lang="en-US" sz="2400" b="1" dirty="0"/>
              <a:t>Primary Responsibility </a:t>
            </a:r>
          </a:p>
          <a:p>
            <a:r>
              <a:rPr lang="en-US" sz="2400" dirty="0"/>
              <a:t>3-cart waste collection service for over 116,200 residential accounts</a:t>
            </a:r>
          </a:p>
          <a:p>
            <a:pPr marL="0" indent="0">
              <a:buNone/>
            </a:pPr>
            <a:endParaRPr lang="en-US" sz="2400" dirty="0"/>
          </a:p>
          <a:p>
            <a:pPr marL="0" indent="0">
              <a:buNone/>
            </a:pPr>
            <a:r>
              <a:rPr lang="en-US" sz="2400" b="1" dirty="0"/>
              <a:t>Carts</a:t>
            </a:r>
          </a:p>
          <a:p>
            <a:r>
              <a:rPr lang="en-US" sz="2400" dirty="0"/>
              <a:t>Green – Green Waste</a:t>
            </a:r>
          </a:p>
          <a:p>
            <a:r>
              <a:rPr lang="en-US" sz="2400" dirty="0"/>
              <a:t>Gray – Trash</a:t>
            </a:r>
          </a:p>
          <a:p>
            <a:r>
              <a:rPr lang="en-US" sz="2400" dirty="0"/>
              <a:t>Blue – Recycling</a:t>
            </a:r>
          </a:p>
        </p:txBody>
      </p:sp>
      <p:pic>
        <p:nvPicPr>
          <p:cNvPr id="8" name="Picture 7">
            <a:extLst>
              <a:ext uri="{FF2B5EF4-FFF2-40B4-BE49-F238E27FC236}">
                <a16:creationId xmlns:a16="http://schemas.microsoft.com/office/drawing/2014/main" id="{A21402F9-BB29-35E3-76B0-0208C084C1E7}"/>
              </a:ext>
            </a:extLst>
          </p:cNvPr>
          <p:cNvPicPr>
            <a:picLocks noChangeAspect="1"/>
          </p:cNvPicPr>
          <p:nvPr/>
        </p:nvPicPr>
        <p:blipFill>
          <a:blip r:embed="rId2"/>
          <a:stretch>
            <a:fillRect/>
          </a:stretch>
        </p:blipFill>
        <p:spPr>
          <a:xfrm>
            <a:off x="4759889" y="1676476"/>
            <a:ext cx="3755461" cy="2816596"/>
          </a:xfrm>
          <a:prstGeom prst="rect">
            <a:avLst/>
          </a:prstGeom>
        </p:spPr>
      </p:pic>
    </p:spTree>
    <p:extLst>
      <p:ext uri="{BB962C8B-B14F-4D97-AF65-F5344CB8AC3E}">
        <p14:creationId xmlns:p14="http://schemas.microsoft.com/office/powerpoint/2010/main" val="252481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Residential Collection Service</a:t>
            </a:r>
          </a:p>
        </p:txBody>
      </p:sp>
      <p:sp>
        <p:nvSpPr>
          <p:cNvPr id="3" name="Content Placeholder 2">
            <a:extLst>
              <a:ext uri="{FF2B5EF4-FFF2-40B4-BE49-F238E27FC236}">
                <a16:creationId xmlns:a16="http://schemas.microsoft.com/office/drawing/2014/main" id="{EBF43283-CBC2-A82E-5E2E-6B871FBDA1FF}"/>
              </a:ext>
            </a:extLst>
          </p:cNvPr>
          <p:cNvSpPr>
            <a:spLocks noGrp="1"/>
          </p:cNvSpPr>
          <p:nvPr>
            <p:ph idx="1"/>
          </p:nvPr>
        </p:nvSpPr>
        <p:spPr>
          <a:xfrm>
            <a:off x="628650" y="1676476"/>
            <a:ext cx="7886700" cy="5032375"/>
          </a:xfrm>
        </p:spPr>
        <p:txBody>
          <a:bodyPr>
            <a:normAutofit/>
          </a:bodyPr>
          <a:lstStyle/>
          <a:p>
            <a:pPr marL="0" indent="0">
              <a:buNone/>
            </a:pPr>
            <a:r>
              <a:rPr lang="en-US" sz="2600" b="1" dirty="0"/>
              <a:t>Fast Facts</a:t>
            </a:r>
          </a:p>
          <a:p>
            <a:r>
              <a:rPr lang="en-US" sz="2200" dirty="0"/>
              <a:t>90 trucks</a:t>
            </a:r>
          </a:p>
          <a:p>
            <a:r>
              <a:rPr lang="en-US" sz="2200" dirty="0"/>
              <a:t>85 drivers</a:t>
            </a:r>
          </a:p>
          <a:p>
            <a:r>
              <a:rPr lang="en-US" sz="2200" dirty="0"/>
              <a:t>339,000 stops per week</a:t>
            </a:r>
          </a:p>
          <a:p>
            <a:r>
              <a:rPr lang="en-US" sz="2200" dirty="0"/>
              <a:t>27,000 miles driven per week</a:t>
            </a:r>
          </a:p>
          <a:p>
            <a:r>
              <a:rPr lang="en-US" sz="2200" dirty="0"/>
              <a:t>5,300 tons of green waste, trash, and recycling picked up each week</a:t>
            </a:r>
          </a:p>
          <a:p>
            <a:endParaRPr lang="en-US" dirty="0"/>
          </a:p>
        </p:txBody>
      </p:sp>
    </p:spTree>
    <p:extLst>
      <p:ext uri="{BB962C8B-B14F-4D97-AF65-F5344CB8AC3E}">
        <p14:creationId xmlns:p14="http://schemas.microsoft.com/office/powerpoint/2010/main" val="4018217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Field Services</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4211798" cy="4500487"/>
          </a:xfrm>
        </p:spPr>
        <p:txBody>
          <a:bodyPr/>
          <a:lstStyle/>
          <a:p>
            <a:pPr marL="12700" indent="0">
              <a:buNone/>
              <a:tabLst>
                <a:tab pos="288925" algn="l"/>
              </a:tabLst>
            </a:pPr>
            <a:r>
              <a:rPr lang="en-US" sz="2400" b="1" spc="-5" dirty="0">
                <a:cs typeface="Arial"/>
              </a:rPr>
              <a:t>Services Provided</a:t>
            </a:r>
          </a:p>
          <a:p>
            <a:pPr>
              <a:tabLst>
                <a:tab pos="288925" algn="l"/>
              </a:tabLst>
            </a:pPr>
            <a:r>
              <a:rPr lang="en-US" sz="2200" spc="-5" dirty="0">
                <a:cs typeface="Arial"/>
              </a:rPr>
              <a:t>Operation Clean</a:t>
            </a:r>
            <a:r>
              <a:rPr lang="en-US" sz="2200" spc="-45" dirty="0">
                <a:cs typeface="Arial"/>
              </a:rPr>
              <a:t> </a:t>
            </a:r>
            <a:r>
              <a:rPr lang="en-US" sz="2200" spc="-5" dirty="0">
                <a:cs typeface="Arial"/>
              </a:rPr>
              <a:t>Up</a:t>
            </a:r>
            <a:endParaRPr lang="en-US" sz="2200" dirty="0">
              <a:cs typeface="Arial"/>
            </a:endParaRPr>
          </a:p>
          <a:p>
            <a:pPr marL="173736" indent="-173736">
              <a:tabLst>
                <a:tab pos="288925" algn="l"/>
              </a:tabLst>
            </a:pPr>
            <a:r>
              <a:rPr lang="en-US" sz="2200" spc="-5" dirty="0">
                <a:cs typeface="Arial"/>
              </a:rPr>
              <a:t>Litter</a:t>
            </a:r>
            <a:r>
              <a:rPr lang="en-US" sz="2200" spc="-95" dirty="0">
                <a:cs typeface="Arial"/>
              </a:rPr>
              <a:t> </a:t>
            </a:r>
            <a:r>
              <a:rPr lang="en-US" sz="2200" spc="-5" dirty="0">
                <a:cs typeface="Arial"/>
              </a:rPr>
              <a:t>Control</a:t>
            </a:r>
          </a:p>
          <a:p>
            <a:pPr marL="173736" indent="-173736">
              <a:tabLst>
                <a:tab pos="288925" algn="l"/>
              </a:tabLst>
            </a:pPr>
            <a:r>
              <a:rPr lang="en-US" sz="2200" spc="-5" dirty="0">
                <a:cs typeface="Arial"/>
              </a:rPr>
              <a:t>Homeless Assistance Response Team (HART)</a:t>
            </a:r>
          </a:p>
          <a:p>
            <a:pPr marL="173736" indent="-173736">
              <a:tabLst>
                <a:tab pos="288925" algn="l"/>
              </a:tabLst>
            </a:pPr>
            <a:r>
              <a:rPr lang="en-US" sz="2200" spc="-5" dirty="0">
                <a:cs typeface="Arial"/>
              </a:rPr>
              <a:t>Beautify Fresno</a:t>
            </a:r>
          </a:p>
          <a:p>
            <a:pPr marL="173736" indent="-173736">
              <a:tabLst>
                <a:tab pos="288925" algn="l"/>
              </a:tabLst>
            </a:pPr>
            <a:r>
              <a:rPr lang="en-US" sz="2200" dirty="0">
                <a:cs typeface="Arial"/>
              </a:rPr>
              <a:t>Container Maintenance</a:t>
            </a:r>
          </a:p>
          <a:p>
            <a:endParaRPr lang="en-US" dirty="0"/>
          </a:p>
        </p:txBody>
      </p:sp>
      <p:pic>
        <p:nvPicPr>
          <p:cNvPr id="3" name="Picture 2" descr="A picture containing truck, outdoor, road, transport&#10;&#10;Description automatically generated">
            <a:extLst>
              <a:ext uri="{FF2B5EF4-FFF2-40B4-BE49-F238E27FC236}">
                <a16:creationId xmlns:a16="http://schemas.microsoft.com/office/drawing/2014/main" id="{34CE7B2D-4A15-C133-C794-13776C735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899" y="4150453"/>
            <a:ext cx="3886200" cy="2589788"/>
          </a:xfrm>
          <a:prstGeom prst="rect">
            <a:avLst/>
          </a:prstGeom>
        </p:spPr>
      </p:pic>
      <p:pic>
        <p:nvPicPr>
          <p:cNvPr id="4" name="Picture 3" descr="A white truck parked in a parking lot&#10;&#10;Description automatically generated with medium confidence">
            <a:extLst>
              <a:ext uri="{FF2B5EF4-FFF2-40B4-BE49-F238E27FC236}">
                <a16:creationId xmlns:a16="http://schemas.microsoft.com/office/drawing/2014/main" id="{05B2C9D3-7CC0-3745-D627-05AAA4CFC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5299" y="1031119"/>
            <a:ext cx="3860800" cy="2895600"/>
          </a:xfrm>
          <a:prstGeom prst="rect">
            <a:avLst/>
          </a:prstGeom>
        </p:spPr>
      </p:pic>
    </p:spTree>
    <p:extLst>
      <p:ext uri="{BB962C8B-B14F-4D97-AF65-F5344CB8AC3E}">
        <p14:creationId xmlns:p14="http://schemas.microsoft.com/office/powerpoint/2010/main" val="1080797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Field Services – Litter Control</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3498733" cy="4500487"/>
          </a:xfrm>
        </p:spPr>
        <p:txBody>
          <a:bodyPr/>
          <a:lstStyle/>
          <a:p>
            <a:pPr marL="0" marR="5080" indent="0">
              <a:lnSpc>
                <a:spcPct val="100000"/>
              </a:lnSpc>
              <a:buNone/>
            </a:pPr>
            <a:r>
              <a:rPr lang="en-US" sz="2400" b="1" spc="-10" dirty="0">
                <a:cs typeface="Arial"/>
              </a:rPr>
              <a:t>Areas Served</a:t>
            </a:r>
          </a:p>
          <a:p>
            <a:pPr marR="5080"/>
            <a:r>
              <a:rPr lang="en-US" sz="2200" spc="-5" dirty="0">
                <a:cs typeface="Arial"/>
              </a:rPr>
              <a:t>Fulton District</a:t>
            </a:r>
          </a:p>
          <a:p>
            <a:pPr marR="5080"/>
            <a:r>
              <a:rPr lang="en-US" sz="2200" spc="-15" dirty="0">
                <a:cs typeface="Arial"/>
              </a:rPr>
              <a:t>Downtown</a:t>
            </a:r>
          </a:p>
          <a:p>
            <a:pPr marR="5080"/>
            <a:r>
              <a:rPr lang="en-US" sz="2200" spc="-15" dirty="0">
                <a:cs typeface="Arial"/>
              </a:rPr>
              <a:t>Chinatown</a:t>
            </a:r>
          </a:p>
          <a:p>
            <a:pPr marR="5080"/>
            <a:r>
              <a:rPr lang="en-US" sz="2200" spc="-15" dirty="0" err="1">
                <a:cs typeface="Arial"/>
              </a:rPr>
              <a:t>FresGO</a:t>
            </a:r>
            <a:r>
              <a:rPr lang="en-US" sz="2200" spc="-15" dirty="0">
                <a:cs typeface="Arial"/>
              </a:rPr>
              <a:t> service requests</a:t>
            </a:r>
          </a:p>
          <a:p>
            <a:pPr marR="5080"/>
            <a:r>
              <a:rPr lang="en-US" sz="2200" spc="-15" dirty="0">
                <a:cs typeface="Arial"/>
              </a:rPr>
              <a:t>O</a:t>
            </a:r>
            <a:r>
              <a:rPr lang="en-US" sz="2200" spc="-10" dirty="0">
                <a:cs typeface="Arial"/>
              </a:rPr>
              <a:t>ther </a:t>
            </a:r>
            <a:r>
              <a:rPr lang="en-US" sz="2200" spc="-5" dirty="0">
                <a:cs typeface="Arial"/>
              </a:rPr>
              <a:t>litter control projects </a:t>
            </a:r>
            <a:r>
              <a:rPr lang="en-US" sz="2200" spc="-10" dirty="0">
                <a:cs typeface="Arial"/>
              </a:rPr>
              <a:t>as</a:t>
            </a:r>
            <a:r>
              <a:rPr lang="en-US" sz="2200" spc="-65" dirty="0">
                <a:cs typeface="Arial"/>
              </a:rPr>
              <a:t> </a:t>
            </a:r>
            <a:r>
              <a:rPr lang="en-US" sz="2200" spc="-20" dirty="0">
                <a:cs typeface="Arial"/>
              </a:rPr>
              <a:t>needed</a:t>
            </a:r>
            <a:endParaRPr lang="en-US" sz="2200" dirty="0">
              <a:cs typeface="Arial"/>
            </a:endParaRPr>
          </a:p>
          <a:p>
            <a:endParaRPr lang="en-US" dirty="0"/>
          </a:p>
        </p:txBody>
      </p:sp>
      <p:sp>
        <p:nvSpPr>
          <p:cNvPr id="3" name="object 6">
            <a:extLst>
              <a:ext uri="{FF2B5EF4-FFF2-40B4-BE49-F238E27FC236}">
                <a16:creationId xmlns:a16="http://schemas.microsoft.com/office/drawing/2014/main" id="{996CC8EA-1324-0F5A-CB48-53ECEF9A2EDC}"/>
              </a:ext>
            </a:extLst>
          </p:cNvPr>
          <p:cNvSpPr/>
          <p:nvPr/>
        </p:nvSpPr>
        <p:spPr>
          <a:xfrm>
            <a:off x="5016619" y="1589014"/>
            <a:ext cx="3428301" cy="2588703"/>
          </a:xfrm>
          <a:prstGeom prst="rect">
            <a:avLst/>
          </a:prstGeom>
          <a:blipFill>
            <a:blip r:embed="rId2" cstate="print"/>
            <a:stretch>
              <a:fillRect/>
            </a:stretch>
          </a:blipFill>
        </p:spPr>
        <p:txBody>
          <a:bodyPr wrap="square" lIns="0" tIns="0" rIns="0" bIns="0" rtlCol="0"/>
          <a:lstStyle/>
          <a:p>
            <a:endParaRPr/>
          </a:p>
        </p:txBody>
      </p:sp>
      <p:sp>
        <p:nvSpPr>
          <p:cNvPr id="4" name="object 5">
            <a:extLst>
              <a:ext uri="{FF2B5EF4-FFF2-40B4-BE49-F238E27FC236}">
                <a16:creationId xmlns:a16="http://schemas.microsoft.com/office/drawing/2014/main" id="{5CD4807C-C45C-9863-0156-47E541C04F7F}"/>
              </a:ext>
            </a:extLst>
          </p:cNvPr>
          <p:cNvSpPr/>
          <p:nvPr/>
        </p:nvSpPr>
        <p:spPr>
          <a:xfrm>
            <a:off x="5016618" y="4286774"/>
            <a:ext cx="3428301" cy="247405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7696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Field Services</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4500487"/>
          </a:xfrm>
        </p:spPr>
        <p:txBody>
          <a:bodyPr>
            <a:normAutofit/>
          </a:bodyPr>
          <a:lstStyle/>
          <a:p>
            <a:pPr marL="0" marR="5080" indent="0">
              <a:lnSpc>
                <a:spcPct val="100000"/>
              </a:lnSpc>
              <a:buNone/>
            </a:pPr>
            <a:r>
              <a:rPr lang="en-US" sz="2400" b="1" spc="-10" dirty="0">
                <a:cs typeface="Arial"/>
              </a:rPr>
              <a:t>Operation Clean Up (OCU)</a:t>
            </a:r>
          </a:p>
          <a:p>
            <a:pPr marR="5080"/>
            <a:r>
              <a:rPr lang="en-US" sz="2200" spc="-5" dirty="0">
                <a:cs typeface="Arial"/>
              </a:rPr>
              <a:t>Once a year service offered for single family residential customers</a:t>
            </a:r>
          </a:p>
          <a:p>
            <a:pPr marR="5080"/>
            <a:r>
              <a:rPr lang="en-US" sz="2200" spc="-5" dirty="0">
                <a:cs typeface="Arial"/>
              </a:rPr>
              <a:t>Designed to assist with the removal of excess trash, rubbish, and other bulky items (i.e. – stoves, water heaters, furniture, tree clippings, etc.) not picked up by the regular residential solid waste service</a:t>
            </a:r>
            <a:endParaRPr lang="en-US" sz="2200" spc="-15" dirty="0">
              <a:cs typeface="Arial"/>
            </a:endParaRPr>
          </a:p>
          <a:p>
            <a:pPr marL="0" indent="0">
              <a:buNone/>
            </a:pPr>
            <a:endParaRPr lang="en-US" dirty="0"/>
          </a:p>
        </p:txBody>
      </p:sp>
      <p:pic>
        <p:nvPicPr>
          <p:cNvPr id="5" name="Picture 4" descr="A person standing next to a large truck&#10;&#10;Description automatically generated with low confidence">
            <a:extLst>
              <a:ext uri="{FF2B5EF4-FFF2-40B4-BE49-F238E27FC236}">
                <a16:creationId xmlns:a16="http://schemas.microsoft.com/office/drawing/2014/main" id="{4E72368C-04C4-AD04-B222-D51DBFFCD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3926719"/>
            <a:ext cx="3759200" cy="2819400"/>
          </a:xfrm>
          <a:prstGeom prst="rect">
            <a:avLst/>
          </a:prstGeom>
        </p:spPr>
      </p:pic>
      <p:sp>
        <p:nvSpPr>
          <p:cNvPr id="7" name="object 7">
            <a:extLst>
              <a:ext uri="{FF2B5EF4-FFF2-40B4-BE49-F238E27FC236}">
                <a16:creationId xmlns:a16="http://schemas.microsoft.com/office/drawing/2014/main" id="{235834BB-4C4F-852F-153C-6E720343DB34}"/>
              </a:ext>
            </a:extLst>
          </p:cNvPr>
          <p:cNvSpPr/>
          <p:nvPr/>
        </p:nvSpPr>
        <p:spPr>
          <a:xfrm>
            <a:off x="4699088" y="3926719"/>
            <a:ext cx="3759200" cy="28194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713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Field Services – Container Maintenance</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4544241" cy="4500487"/>
          </a:xfrm>
        </p:spPr>
        <p:txBody>
          <a:bodyPr>
            <a:normAutofit/>
          </a:bodyPr>
          <a:lstStyle/>
          <a:p>
            <a:pPr marL="0" marR="5080" indent="0">
              <a:lnSpc>
                <a:spcPct val="100000"/>
              </a:lnSpc>
              <a:buNone/>
            </a:pPr>
            <a:r>
              <a:rPr lang="en-US" sz="2400" b="1" spc="-10" dirty="0">
                <a:cs typeface="Arial"/>
              </a:rPr>
              <a:t>Responsibilities</a:t>
            </a:r>
          </a:p>
          <a:p>
            <a:pPr marR="5080">
              <a:spcBef>
                <a:spcPts val="0"/>
              </a:spcBef>
              <a:spcAft>
                <a:spcPts val="600"/>
              </a:spcAft>
            </a:pPr>
            <a:r>
              <a:rPr lang="en-US" sz="2200" spc="-10" dirty="0">
                <a:cs typeface="Arial"/>
              </a:rPr>
              <a:t>90+ service orders daily</a:t>
            </a:r>
          </a:p>
          <a:p>
            <a:pPr marR="5080">
              <a:spcBef>
                <a:spcPts val="0"/>
              </a:spcBef>
              <a:spcAft>
                <a:spcPts val="600"/>
              </a:spcAft>
            </a:pPr>
            <a:r>
              <a:rPr lang="en-US" sz="2200" spc="-10" dirty="0">
                <a:cs typeface="Arial"/>
              </a:rPr>
              <a:t>Cart repairs</a:t>
            </a:r>
          </a:p>
          <a:p>
            <a:pPr marR="5080">
              <a:spcBef>
                <a:spcPts val="0"/>
              </a:spcBef>
              <a:spcAft>
                <a:spcPts val="600"/>
              </a:spcAft>
            </a:pPr>
            <a:r>
              <a:rPr lang="en-US" sz="2200" spc="-5" dirty="0">
                <a:cs typeface="Arial"/>
              </a:rPr>
              <a:t>Cart washing/cleaning</a:t>
            </a:r>
          </a:p>
          <a:p>
            <a:pPr marR="5080">
              <a:spcBef>
                <a:spcPts val="0"/>
              </a:spcBef>
              <a:spcAft>
                <a:spcPts val="600"/>
              </a:spcAft>
            </a:pPr>
            <a:r>
              <a:rPr lang="en-US" sz="2200" spc="-10" dirty="0">
                <a:cs typeface="Arial"/>
              </a:rPr>
              <a:t>Deliver new carts</a:t>
            </a:r>
          </a:p>
          <a:p>
            <a:pPr marR="5080">
              <a:spcBef>
                <a:spcPts val="0"/>
              </a:spcBef>
              <a:spcAft>
                <a:spcPts val="600"/>
              </a:spcAft>
            </a:pPr>
            <a:r>
              <a:rPr lang="en-US" sz="2200" spc="-10" dirty="0">
                <a:cs typeface="Arial"/>
              </a:rPr>
              <a:t>Pick up abandoned carts</a:t>
            </a:r>
          </a:p>
          <a:p>
            <a:pPr marR="5080">
              <a:spcBef>
                <a:spcPts val="0"/>
              </a:spcBef>
              <a:spcAft>
                <a:spcPts val="600"/>
              </a:spcAft>
            </a:pPr>
            <a:r>
              <a:rPr lang="en-US" sz="2200" spc="-10" dirty="0">
                <a:cs typeface="Arial"/>
              </a:rPr>
              <a:t>Deliver recycling receptacles for schools and outreach events</a:t>
            </a:r>
          </a:p>
          <a:p>
            <a:pPr marL="0" indent="0">
              <a:buNone/>
            </a:pPr>
            <a:endParaRPr lang="en-US" dirty="0"/>
          </a:p>
        </p:txBody>
      </p:sp>
      <p:sp>
        <p:nvSpPr>
          <p:cNvPr id="5" name="object 7">
            <a:extLst>
              <a:ext uri="{FF2B5EF4-FFF2-40B4-BE49-F238E27FC236}">
                <a16:creationId xmlns:a16="http://schemas.microsoft.com/office/drawing/2014/main" id="{C3FC7CF2-1E48-4108-E601-B635B41B213E}"/>
              </a:ext>
            </a:extLst>
          </p:cNvPr>
          <p:cNvSpPr/>
          <p:nvPr/>
        </p:nvSpPr>
        <p:spPr>
          <a:xfrm>
            <a:off x="5451601" y="1455899"/>
            <a:ext cx="3164048" cy="2550044"/>
          </a:xfrm>
          <a:prstGeom prst="rect">
            <a:avLst/>
          </a:prstGeom>
          <a:blipFill>
            <a:blip r:embed="rId2"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0F35B9EE-1E24-A91C-AFF3-C43AE226E213}"/>
              </a:ext>
            </a:extLst>
          </p:cNvPr>
          <p:cNvSpPr/>
          <p:nvPr/>
        </p:nvSpPr>
        <p:spPr>
          <a:xfrm>
            <a:off x="5451601" y="4224410"/>
            <a:ext cx="3164048" cy="231136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3193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Field Services – HART</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4500487"/>
          </a:xfrm>
        </p:spPr>
        <p:txBody>
          <a:bodyPr>
            <a:normAutofit/>
          </a:bodyPr>
          <a:lstStyle/>
          <a:p>
            <a:pPr marL="0" marR="5080" indent="0">
              <a:lnSpc>
                <a:spcPct val="100000"/>
              </a:lnSpc>
              <a:buNone/>
            </a:pPr>
            <a:r>
              <a:rPr lang="en-US" sz="2400" b="1" spc="-10" dirty="0">
                <a:cs typeface="Arial"/>
              </a:rPr>
              <a:t>Homeless Assistance Response Team (HART)</a:t>
            </a:r>
          </a:p>
          <a:p>
            <a:pPr marR="5080"/>
            <a:r>
              <a:rPr lang="en-US" sz="2200" spc="-5" dirty="0">
                <a:cs typeface="Arial"/>
              </a:rPr>
              <a:t>Team comprised of personnel from:</a:t>
            </a:r>
          </a:p>
          <a:p>
            <a:pPr marR="5080" lvl="1"/>
            <a:r>
              <a:rPr lang="en-US" sz="2000" spc="-5" dirty="0">
                <a:cs typeface="Arial"/>
              </a:rPr>
              <a:t>Solid Waste field staff</a:t>
            </a:r>
          </a:p>
          <a:p>
            <a:pPr marR="5080" lvl="1"/>
            <a:r>
              <a:rPr lang="en-US" sz="2000" spc="-5" dirty="0">
                <a:cs typeface="Arial"/>
              </a:rPr>
              <a:t>Police Department</a:t>
            </a:r>
          </a:p>
          <a:p>
            <a:pPr marR="5080" lvl="1"/>
            <a:r>
              <a:rPr lang="en-US" sz="2000" spc="-5" dirty="0">
                <a:cs typeface="Arial"/>
              </a:rPr>
              <a:t>Code Enforcement</a:t>
            </a:r>
          </a:p>
          <a:p>
            <a:pPr marR="5080"/>
            <a:r>
              <a:rPr lang="en-US" sz="2200" spc="-5" dirty="0">
                <a:cs typeface="Arial"/>
              </a:rPr>
              <a:t>Personal property of homeless individuals is wrapped and tagged for pickup from a storage facility </a:t>
            </a:r>
          </a:p>
          <a:p>
            <a:pPr marL="0" indent="0">
              <a:buNone/>
            </a:pPr>
            <a:endParaRPr lang="en-US" dirty="0"/>
          </a:p>
        </p:txBody>
      </p:sp>
      <p:sp>
        <p:nvSpPr>
          <p:cNvPr id="3" name="object 5">
            <a:extLst>
              <a:ext uri="{FF2B5EF4-FFF2-40B4-BE49-F238E27FC236}">
                <a16:creationId xmlns:a16="http://schemas.microsoft.com/office/drawing/2014/main" id="{4B490A79-89A7-24AC-6B15-9999E5FC42FE}"/>
              </a:ext>
            </a:extLst>
          </p:cNvPr>
          <p:cNvSpPr/>
          <p:nvPr/>
        </p:nvSpPr>
        <p:spPr>
          <a:xfrm>
            <a:off x="0" y="4495800"/>
            <a:ext cx="3087149" cy="2362200"/>
          </a:xfrm>
          <a:prstGeom prst="rect">
            <a:avLst/>
          </a:prstGeom>
          <a:blipFill>
            <a:blip r:embed="rId2" cstate="print"/>
            <a:stretch>
              <a:fillRect/>
            </a:stretch>
          </a:blipFill>
        </p:spPr>
        <p:txBody>
          <a:bodyPr wrap="square" lIns="0" tIns="0" rIns="0" bIns="0" rtlCol="0"/>
          <a:lstStyle/>
          <a:p>
            <a:endParaRPr/>
          </a:p>
        </p:txBody>
      </p:sp>
      <p:sp>
        <p:nvSpPr>
          <p:cNvPr id="4" name="object 6">
            <a:extLst>
              <a:ext uri="{FF2B5EF4-FFF2-40B4-BE49-F238E27FC236}">
                <a16:creationId xmlns:a16="http://schemas.microsoft.com/office/drawing/2014/main" id="{A86975EB-BECB-F5C1-8950-6D3EC458A1B6}"/>
              </a:ext>
            </a:extLst>
          </p:cNvPr>
          <p:cNvSpPr/>
          <p:nvPr/>
        </p:nvSpPr>
        <p:spPr>
          <a:xfrm>
            <a:off x="3087149" y="4495800"/>
            <a:ext cx="3149600" cy="2362199"/>
          </a:xfrm>
          <a:prstGeom prst="rect">
            <a:avLst/>
          </a:prstGeom>
          <a:blipFill>
            <a:blip r:embed="rId3" cstate="print"/>
            <a:stretch>
              <a:fillRect/>
            </a:stretch>
          </a:blipFill>
        </p:spPr>
        <p:txBody>
          <a:bodyPr wrap="square" lIns="0" tIns="0" rIns="0" bIns="0" rtlCol="0"/>
          <a:lstStyle/>
          <a:p>
            <a:endParaRPr/>
          </a:p>
        </p:txBody>
      </p:sp>
      <p:sp>
        <p:nvSpPr>
          <p:cNvPr id="8" name="object 7">
            <a:extLst>
              <a:ext uri="{FF2B5EF4-FFF2-40B4-BE49-F238E27FC236}">
                <a16:creationId xmlns:a16="http://schemas.microsoft.com/office/drawing/2014/main" id="{56BD47D4-9B5A-E8C5-446E-2134D4445FCC}"/>
              </a:ext>
            </a:extLst>
          </p:cNvPr>
          <p:cNvSpPr/>
          <p:nvPr/>
        </p:nvSpPr>
        <p:spPr>
          <a:xfrm>
            <a:off x="5994401" y="4486711"/>
            <a:ext cx="3149599" cy="23621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2507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2753"/>
            <a:ext cx="7886700" cy="894735"/>
          </a:xfrm>
        </p:spPr>
        <p:txBody>
          <a:bodyPr>
            <a:noAutofit/>
          </a:bodyPr>
          <a:lstStyle/>
          <a:p>
            <a:r>
              <a:rPr lang="en-US" dirty="0"/>
              <a:t>DPU Overview</a:t>
            </a:r>
          </a:p>
        </p:txBody>
      </p:sp>
      <p:sp>
        <p:nvSpPr>
          <p:cNvPr id="3" name="Content Placeholder 2"/>
          <p:cNvSpPr>
            <a:spLocks noGrp="1"/>
          </p:cNvSpPr>
          <p:nvPr>
            <p:ph idx="1"/>
          </p:nvPr>
        </p:nvSpPr>
        <p:spPr>
          <a:xfrm>
            <a:off x="628650" y="1597981"/>
            <a:ext cx="7886700" cy="5008303"/>
          </a:xfrm>
        </p:spPr>
        <p:txBody>
          <a:bodyPr>
            <a:normAutofit/>
          </a:bodyPr>
          <a:lstStyle/>
          <a:p>
            <a:pPr marL="0" indent="0">
              <a:buNone/>
            </a:pPr>
            <a:r>
              <a:rPr lang="en-US" sz="2400" b="1" dirty="0"/>
              <a:t>Two Support Divisions</a:t>
            </a:r>
          </a:p>
          <a:p>
            <a:pPr lvl="1"/>
            <a:r>
              <a:rPr lang="en-US" dirty="0"/>
              <a:t>Administration</a:t>
            </a:r>
          </a:p>
          <a:p>
            <a:pPr lvl="1"/>
            <a:r>
              <a:rPr lang="en-US" dirty="0"/>
              <a:t>Planning &amp; Engineering</a:t>
            </a:r>
            <a:endParaRPr lang="en-US" sz="2000" dirty="0"/>
          </a:p>
          <a:p>
            <a:pPr marL="0" indent="0">
              <a:buNone/>
            </a:pPr>
            <a:r>
              <a:rPr lang="en-US" sz="2400" b="1" dirty="0"/>
              <a:t>Three Operations Divisions</a:t>
            </a:r>
          </a:p>
          <a:p>
            <a:pPr lvl="1"/>
            <a:r>
              <a:rPr lang="en-US" dirty="0"/>
              <a:t>Water				</a:t>
            </a:r>
          </a:p>
          <a:p>
            <a:pPr lvl="1"/>
            <a:r>
              <a:rPr lang="en-US" dirty="0"/>
              <a:t>Wastewater Management</a:t>
            </a:r>
          </a:p>
          <a:p>
            <a:pPr lvl="1"/>
            <a:r>
              <a:rPr lang="en-US" dirty="0"/>
              <a:t>Solid Waste Management</a:t>
            </a:r>
          </a:p>
          <a:p>
            <a:pPr marL="0" indent="0">
              <a:buNone/>
            </a:pPr>
            <a:r>
              <a:rPr lang="en-US" sz="2400" b="1" dirty="0"/>
              <a:t>Fiscal Year 2023 Budget</a:t>
            </a:r>
          </a:p>
          <a:p>
            <a:pPr lvl="1"/>
            <a:r>
              <a:rPr lang="en-US" dirty="0">
                <a:solidFill>
                  <a:schemeClr val="tx1"/>
                </a:solidFill>
              </a:rPr>
              <a:t>Operating budget:		$189.8 million</a:t>
            </a:r>
          </a:p>
          <a:p>
            <a:pPr lvl="1"/>
            <a:r>
              <a:rPr lang="en-US" dirty="0">
                <a:solidFill>
                  <a:schemeClr val="tx1"/>
                </a:solidFill>
              </a:rPr>
              <a:t>Debt service:			  $26.7 million</a:t>
            </a:r>
          </a:p>
          <a:p>
            <a:pPr lvl="1"/>
            <a:r>
              <a:rPr lang="en-US" dirty="0">
                <a:solidFill>
                  <a:schemeClr val="tx1"/>
                </a:solidFill>
              </a:rPr>
              <a:t>Capital budget:		</a:t>
            </a:r>
            <a:r>
              <a:rPr lang="en-US" u="sng" dirty="0">
                <a:solidFill>
                  <a:schemeClr val="tx1"/>
                </a:solidFill>
              </a:rPr>
              <a:t>$123.4 million</a:t>
            </a:r>
          </a:p>
          <a:p>
            <a:pPr lvl="1"/>
            <a:r>
              <a:rPr lang="en-US" dirty="0">
                <a:solidFill>
                  <a:schemeClr val="tx1"/>
                </a:solidFill>
              </a:rPr>
              <a:t>Total budget:			$339.9 million</a:t>
            </a:r>
          </a:p>
        </p:txBody>
      </p:sp>
    </p:spTree>
    <p:extLst>
      <p:ext uri="{BB962C8B-B14F-4D97-AF65-F5344CB8AC3E}">
        <p14:creationId xmlns:p14="http://schemas.microsoft.com/office/powerpoint/2010/main" val="2979088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Beautify Fresno</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4500487"/>
          </a:xfrm>
        </p:spPr>
        <p:txBody>
          <a:bodyPr>
            <a:normAutofit/>
          </a:bodyPr>
          <a:lstStyle/>
          <a:p>
            <a:pPr marL="0" marR="5080" indent="0">
              <a:lnSpc>
                <a:spcPct val="100000"/>
              </a:lnSpc>
              <a:buNone/>
            </a:pPr>
            <a:r>
              <a:rPr lang="en-US" sz="2400" b="1" spc="-10" dirty="0">
                <a:cs typeface="Arial"/>
              </a:rPr>
              <a:t>Beautify Fresno Program</a:t>
            </a:r>
          </a:p>
          <a:p>
            <a:pPr marL="0" marR="5080" indent="0">
              <a:buNone/>
            </a:pPr>
            <a:r>
              <a:rPr lang="en-US" sz="2200" spc="-5" dirty="0">
                <a:cs typeface="Arial"/>
              </a:rPr>
              <a:t>This program facilitates community-based litter removal projects with the cooperation of private citizens, public agencies, private businesses, not-profit community based organizations, faith-based organizations, and volunteer community service organizations.  In FY2022 the Beautify Fresno Program hosted 110 cleanup events, with over 12,500 volunteers picking up more than 150,000 pounds of trash, removing of graffiti, and planting hundreds of trees.</a:t>
            </a:r>
          </a:p>
          <a:p>
            <a:pPr marR="5080" lvl="1"/>
            <a:endParaRPr lang="en-US" sz="2000" spc="-5" dirty="0">
              <a:cs typeface="Arial"/>
            </a:endParaRPr>
          </a:p>
          <a:p>
            <a:pPr marL="0" indent="0">
              <a:buNone/>
            </a:pPr>
            <a:endParaRPr lang="en-US" dirty="0"/>
          </a:p>
        </p:txBody>
      </p:sp>
    </p:spTree>
    <p:extLst>
      <p:ext uri="{BB962C8B-B14F-4D97-AF65-F5344CB8AC3E}">
        <p14:creationId xmlns:p14="http://schemas.microsoft.com/office/powerpoint/2010/main" val="2273161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Recycling Program</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4500487"/>
          </a:xfrm>
        </p:spPr>
        <p:txBody>
          <a:bodyPr>
            <a:normAutofit fontScale="92500" lnSpcReduction="20000"/>
          </a:bodyPr>
          <a:lstStyle/>
          <a:p>
            <a:pPr marL="0" marR="5080" indent="0">
              <a:lnSpc>
                <a:spcPct val="100000"/>
              </a:lnSpc>
              <a:spcBef>
                <a:spcPts val="0"/>
              </a:spcBef>
              <a:spcAft>
                <a:spcPts val="600"/>
              </a:spcAft>
              <a:buNone/>
            </a:pPr>
            <a:r>
              <a:rPr lang="en-US" sz="2600" b="1" spc="-10" dirty="0">
                <a:cs typeface="Arial"/>
              </a:rPr>
              <a:t>Responsibilities</a:t>
            </a:r>
          </a:p>
          <a:p>
            <a:pPr marR="5080">
              <a:spcBef>
                <a:spcPts val="0"/>
              </a:spcBef>
              <a:spcAft>
                <a:spcPts val="600"/>
              </a:spcAft>
            </a:pPr>
            <a:r>
              <a:rPr lang="en-US" sz="2400" spc="-10" dirty="0">
                <a:cs typeface="Arial"/>
              </a:rPr>
              <a:t>Regulatory compliance – waste diversion and recycling</a:t>
            </a:r>
          </a:p>
          <a:p>
            <a:pPr marR="5080" lvl="1">
              <a:spcBef>
                <a:spcPts val="0"/>
              </a:spcBef>
              <a:spcAft>
                <a:spcPts val="600"/>
              </a:spcAft>
            </a:pPr>
            <a:r>
              <a:rPr lang="en-US" spc="-10" dirty="0">
                <a:cs typeface="Arial"/>
              </a:rPr>
              <a:t>AB 939 – 50% diversion</a:t>
            </a:r>
          </a:p>
          <a:p>
            <a:pPr marR="5080" lvl="1">
              <a:spcBef>
                <a:spcPts val="0"/>
              </a:spcBef>
              <a:spcAft>
                <a:spcPts val="600"/>
              </a:spcAft>
            </a:pPr>
            <a:r>
              <a:rPr lang="en-US" spc="-10" dirty="0">
                <a:cs typeface="Arial"/>
              </a:rPr>
              <a:t>AB 333 – medical waste</a:t>
            </a:r>
          </a:p>
          <a:p>
            <a:pPr marR="5080" lvl="1">
              <a:spcBef>
                <a:spcPts val="0"/>
              </a:spcBef>
              <a:spcAft>
                <a:spcPts val="600"/>
              </a:spcAft>
            </a:pPr>
            <a:r>
              <a:rPr lang="en-US" spc="-10" dirty="0">
                <a:cs typeface="Arial"/>
              </a:rPr>
              <a:t>SB 1383 – organics </a:t>
            </a:r>
          </a:p>
          <a:p>
            <a:pPr marR="5080">
              <a:spcBef>
                <a:spcPts val="0"/>
              </a:spcBef>
              <a:spcAft>
                <a:spcPts val="600"/>
              </a:spcAft>
            </a:pPr>
            <a:r>
              <a:rPr lang="en-US" sz="2400" spc="-10" dirty="0">
                <a:cs typeface="Arial"/>
              </a:rPr>
              <a:t>Recycling education</a:t>
            </a:r>
          </a:p>
          <a:p>
            <a:pPr marR="5080">
              <a:spcBef>
                <a:spcPts val="0"/>
              </a:spcBef>
              <a:spcAft>
                <a:spcPts val="600"/>
              </a:spcAft>
            </a:pPr>
            <a:r>
              <a:rPr lang="en-US" sz="2400" spc="-10" dirty="0">
                <a:cs typeface="Arial"/>
              </a:rPr>
              <a:t>Public outreach events</a:t>
            </a:r>
          </a:p>
          <a:p>
            <a:pPr marR="5080">
              <a:spcBef>
                <a:spcPts val="0"/>
              </a:spcBef>
              <a:spcAft>
                <a:spcPts val="600"/>
              </a:spcAft>
            </a:pPr>
            <a:r>
              <a:rPr lang="en-US" sz="2400" spc="-10" dirty="0">
                <a:cs typeface="Arial"/>
              </a:rPr>
              <a:t>Grant management of $250,000 annually</a:t>
            </a:r>
          </a:p>
          <a:p>
            <a:pPr marR="5080">
              <a:spcBef>
                <a:spcPts val="0"/>
              </a:spcBef>
              <a:spcAft>
                <a:spcPts val="600"/>
              </a:spcAft>
            </a:pPr>
            <a:endParaRPr lang="en-US" sz="2200" spc="-10" dirty="0">
              <a:cs typeface="Arial"/>
            </a:endParaRPr>
          </a:p>
          <a:p>
            <a:pPr marL="0" marR="5080" indent="0">
              <a:spcBef>
                <a:spcPts val="0"/>
              </a:spcBef>
              <a:spcAft>
                <a:spcPts val="600"/>
              </a:spcAft>
              <a:buNone/>
            </a:pPr>
            <a:r>
              <a:rPr lang="en-US" sz="2600" b="1" spc="-10" dirty="0">
                <a:cs typeface="Arial"/>
              </a:rPr>
              <a:t>Recycling Programs</a:t>
            </a:r>
          </a:p>
          <a:p>
            <a:pPr marR="5080">
              <a:spcBef>
                <a:spcPts val="0"/>
              </a:spcBef>
              <a:spcAft>
                <a:spcPts val="600"/>
              </a:spcAft>
            </a:pPr>
            <a:r>
              <a:rPr lang="en-US" sz="2400" spc="-10" dirty="0">
                <a:cs typeface="Arial"/>
              </a:rPr>
              <a:t>Used Motor Oil and Filters</a:t>
            </a:r>
          </a:p>
          <a:p>
            <a:pPr marR="5080">
              <a:spcBef>
                <a:spcPts val="0"/>
              </a:spcBef>
              <a:spcAft>
                <a:spcPts val="600"/>
              </a:spcAft>
            </a:pPr>
            <a:r>
              <a:rPr lang="en-US" sz="2400" spc="-10" dirty="0">
                <a:cs typeface="Arial"/>
              </a:rPr>
              <a:t>Beverage Containers</a:t>
            </a:r>
          </a:p>
          <a:p>
            <a:pPr marR="5080">
              <a:spcBef>
                <a:spcPts val="0"/>
              </a:spcBef>
              <a:spcAft>
                <a:spcPts val="600"/>
              </a:spcAft>
            </a:pPr>
            <a:r>
              <a:rPr lang="en-US" sz="2400" spc="-10" dirty="0">
                <a:cs typeface="Arial"/>
              </a:rPr>
              <a:t>Mattresses</a:t>
            </a:r>
          </a:p>
          <a:p>
            <a:pPr marL="0" indent="0">
              <a:buNone/>
            </a:pPr>
            <a:endParaRPr lang="en-US" dirty="0"/>
          </a:p>
        </p:txBody>
      </p:sp>
    </p:spTree>
    <p:extLst>
      <p:ext uri="{BB962C8B-B14F-4D97-AF65-F5344CB8AC3E}">
        <p14:creationId xmlns:p14="http://schemas.microsoft.com/office/powerpoint/2010/main" val="3214910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Recycling Education &amp; Outreach</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5043106"/>
          </a:xfrm>
        </p:spPr>
        <p:txBody>
          <a:bodyPr>
            <a:normAutofit fontScale="92500" lnSpcReduction="10000"/>
          </a:bodyPr>
          <a:lstStyle/>
          <a:p>
            <a:pPr marL="0" marR="5080" indent="0">
              <a:lnSpc>
                <a:spcPct val="100000"/>
              </a:lnSpc>
              <a:buNone/>
            </a:pPr>
            <a:r>
              <a:rPr lang="en-US" sz="2600" b="1" spc="-10" dirty="0">
                <a:cs typeface="Arial"/>
              </a:rPr>
              <a:t>Education Programs</a:t>
            </a:r>
          </a:p>
          <a:p>
            <a:pPr marR="5080"/>
            <a:r>
              <a:rPr lang="en-US" sz="2400" spc="-10" dirty="0">
                <a:cs typeface="Arial"/>
              </a:rPr>
              <a:t>Approximately 120 presentations annually</a:t>
            </a:r>
          </a:p>
          <a:p>
            <a:pPr marR="5080" lvl="1"/>
            <a:r>
              <a:rPr lang="en-US" spc="-10" dirty="0">
                <a:cs typeface="Arial"/>
              </a:rPr>
              <a:t>Reaching an estimated 3,300 individuals </a:t>
            </a:r>
          </a:p>
          <a:p>
            <a:pPr marR="5080"/>
            <a:r>
              <a:rPr lang="en-US" sz="2400" spc="-10" dirty="0">
                <a:cs typeface="Arial"/>
              </a:rPr>
              <a:t>Presentations to students from preschool through high school</a:t>
            </a:r>
          </a:p>
          <a:p>
            <a:pPr marR="5080"/>
            <a:r>
              <a:rPr lang="en-US" sz="2400" spc="-10" dirty="0">
                <a:cs typeface="Arial"/>
              </a:rPr>
              <a:t>Presentations to community groups</a:t>
            </a:r>
          </a:p>
          <a:p>
            <a:pPr marL="0" marR="5080" indent="0">
              <a:buNone/>
            </a:pPr>
            <a:r>
              <a:rPr lang="en-US" sz="2600" b="1" spc="-10" dirty="0">
                <a:cs typeface="Arial"/>
              </a:rPr>
              <a:t>Outreach</a:t>
            </a:r>
            <a:r>
              <a:rPr lang="en-US" sz="2200" b="1" spc="-10" dirty="0">
                <a:cs typeface="Arial"/>
              </a:rPr>
              <a:t> </a:t>
            </a:r>
            <a:r>
              <a:rPr lang="en-US" sz="2600" b="1" spc="-10" dirty="0">
                <a:cs typeface="Arial"/>
              </a:rPr>
              <a:t>Events</a:t>
            </a:r>
          </a:p>
          <a:p>
            <a:pPr marR="5080"/>
            <a:r>
              <a:rPr lang="en-US" sz="2400" spc="-10" dirty="0">
                <a:cs typeface="Arial"/>
              </a:rPr>
              <a:t>Attendance at approximately 30 events annually</a:t>
            </a:r>
          </a:p>
          <a:p>
            <a:pPr marR="5080" lvl="1"/>
            <a:r>
              <a:rPr lang="en-US" spc="-10" dirty="0">
                <a:cs typeface="Arial"/>
              </a:rPr>
              <a:t>Reaching over 10,000 attendees</a:t>
            </a:r>
          </a:p>
          <a:p>
            <a:pPr marR="5080"/>
            <a:r>
              <a:rPr lang="en-US" sz="2400" spc="-10" dirty="0">
                <a:cs typeface="Arial"/>
              </a:rPr>
              <a:t>Events include:</a:t>
            </a:r>
          </a:p>
          <a:p>
            <a:pPr marR="5080" lvl="1"/>
            <a:r>
              <a:rPr lang="en-US" spc="-10" dirty="0">
                <a:cs typeface="Arial"/>
              </a:rPr>
              <a:t>Cultural fairs</a:t>
            </a:r>
          </a:p>
          <a:p>
            <a:pPr marR="5080" lvl="1"/>
            <a:r>
              <a:rPr lang="en-US" spc="-10" dirty="0">
                <a:cs typeface="Arial"/>
              </a:rPr>
              <a:t>Resource fairs</a:t>
            </a:r>
          </a:p>
          <a:p>
            <a:pPr marR="5080" lvl="1"/>
            <a:r>
              <a:rPr lang="en-US" spc="-10" dirty="0">
                <a:cs typeface="Arial"/>
              </a:rPr>
              <a:t>Car shows</a:t>
            </a:r>
          </a:p>
          <a:p>
            <a:pPr marR="5080" lvl="1"/>
            <a:r>
              <a:rPr lang="en-US" spc="-10" dirty="0">
                <a:cs typeface="Arial"/>
              </a:rPr>
              <a:t>Home shows</a:t>
            </a:r>
          </a:p>
          <a:p>
            <a:pPr marR="5080" lvl="1"/>
            <a:r>
              <a:rPr lang="en-US" spc="-10" dirty="0">
                <a:cs typeface="Arial"/>
              </a:rPr>
              <a:t>Community and school events</a:t>
            </a:r>
          </a:p>
          <a:p>
            <a:pPr marL="0" indent="0">
              <a:buNone/>
            </a:pPr>
            <a:endParaRPr lang="en-US" sz="2400" dirty="0">
              <a:latin typeface="Arial"/>
              <a:cs typeface="Arial"/>
            </a:endParaRPr>
          </a:p>
          <a:p>
            <a:pPr marL="0" indent="0">
              <a:buNone/>
            </a:pPr>
            <a:endParaRPr lang="en-US" dirty="0"/>
          </a:p>
        </p:txBody>
      </p:sp>
    </p:spTree>
    <p:extLst>
      <p:ext uri="{BB962C8B-B14F-4D97-AF65-F5344CB8AC3E}">
        <p14:creationId xmlns:p14="http://schemas.microsoft.com/office/powerpoint/2010/main" val="107810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A45B-F279-7253-86E7-5A6760821FAF}"/>
              </a:ext>
            </a:extLst>
          </p:cNvPr>
          <p:cNvSpPr>
            <a:spLocks noGrp="1"/>
          </p:cNvSpPr>
          <p:nvPr>
            <p:ph type="title"/>
          </p:nvPr>
        </p:nvSpPr>
        <p:spPr/>
        <p:txBody>
          <a:bodyPr/>
          <a:lstStyle/>
          <a:p>
            <a:r>
              <a:rPr lang="en-US" dirty="0"/>
              <a:t>Recycling Container Deliveries</a:t>
            </a:r>
          </a:p>
        </p:txBody>
      </p:sp>
      <p:sp>
        <p:nvSpPr>
          <p:cNvPr id="6" name="Content Placeholder 5">
            <a:extLst>
              <a:ext uri="{FF2B5EF4-FFF2-40B4-BE49-F238E27FC236}">
                <a16:creationId xmlns:a16="http://schemas.microsoft.com/office/drawing/2014/main" id="{2289D5E8-8242-056C-B920-5D8DDCD140F4}"/>
              </a:ext>
            </a:extLst>
          </p:cNvPr>
          <p:cNvSpPr>
            <a:spLocks noGrp="1"/>
          </p:cNvSpPr>
          <p:nvPr>
            <p:ph idx="1"/>
          </p:nvPr>
        </p:nvSpPr>
        <p:spPr>
          <a:xfrm>
            <a:off x="628650" y="1676476"/>
            <a:ext cx="7810675" cy="5043106"/>
          </a:xfrm>
        </p:spPr>
        <p:txBody>
          <a:bodyPr>
            <a:normAutofit/>
          </a:bodyPr>
          <a:lstStyle/>
          <a:p>
            <a:pPr marL="0" marR="5080" indent="0">
              <a:lnSpc>
                <a:spcPct val="100000"/>
              </a:lnSpc>
              <a:buNone/>
            </a:pPr>
            <a:r>
              <a:rPr lang="en-US" sz="2600" b="1" spc="-10" dirty="0">
                <a:cs typeface="Arial"/>
              </a:rPr>
              <a:t>School Recycling Programs</a:t>
            </a:r>
          </a:p>
          <a:p>
            <a:pPr marR="5080"/>
            <a:r>
              <a:rPr lang="en-US" sz="2200" spc="-10" dirty="0">
                <a:cs typeface="Arial"/>
              </a:rPr>
              <a:t>Grant from </a:t>
            </a:r>
            <a:r>
              <a:rPr lang="en-US" sz="2200" spc="-10" dirty="0" err="1">
                <a:cs typeface="Arial"/>
              </a:rPr>
              <a:t>CalRecycle</a:t>
            </a:r>
            <a:r>
              <a:rPr lang="en-US" sz="2200" spc="-10" dirty="0">
                <a:cs typeface="Arial"/>
              </a:rPr>
              <a:t> allows the City to offer free recycling receptacles to local schools to help start or enhance a recycling program on campus</a:t>
            </a:r>
          </a:p>
          <a:p>
            <a:pPr marL="0" indent="0">
              <a:buNone/>
            </a:pPr>
            <a:endParaRPr lang="en-US" sz="2400" dirty="0">
              <a:latin typeface="Arial"/>
              <a:cs typeface="Arial"/>
            </a:endParaRPr>
          </a:p>
          <a:p>
            <a:pPr marL="0" indent="0">
              <a:buNone/>
            </a:pPr>
            <a:endParaRPr lang="en-US" dirty="0"/>
          </a:p>
        </p:txBody>
      </p:sp>
      <p:sp>
        <p:nvSpPr>
          <p:cNvPr id="3" name="object 6">
            <a:extLst>
              <a:ext uri="{FF2B5EF4-FFF2-40B4-BE49-F238E27FC236}">
                <a16:creationId xmlns:a16="http://schemas.microsoft.com/office/drawing/2014/main" id="{E1CDF51D-1787-9D27-4C5B-291ACFF588C0}"/>
              </a:ext>
            </a:extLst>
          </p:cNvPr>
          <p:cNvSpPr/>
          <p:nvPr/>
        </p:nvSpPr>
        <p:spPr>
          <a:xfrm>
            <a:off x="170576" y="4204983"/>
            <a:ext cx="3962399" cy="2514599"/>
          </a:xfrm>
          <a:prstGeom prst="rect">
            <a:avLst/>
          </a:prstGeom>
          <a:blipFill>
            <a:blip r:embed="rId2" cstate="print"/>
            <a:stretch>
              <a:fillRect/>
            </a:stretch>
          </a:blipFill>
        </p:spPr>
        <p:txBody>
          <a:bodyPr wrap="square" lIns="0" tIns="0" rIns="0" bIns="0" rtlCol="0"/>
          <a:lstStyle/>
          <a:p>
            <a:endParaRPr/>
          </a:p>
        </p:txBody>
      </p:sp>
      <p:sp>
        <p:nvSpPr>
          <p:cNvPr id="4" name="object 7">
            <a:extLst>
              <a:ext uri="{FF2B5EF4-FFF2-40B4-BE49-F238E27FC236}">
                <a16:creationId xmlns:a16="http://schemas.microsoft.com/office/drawing/2014/main" id="{705F4016-B700-1BB1-525F-A3AEAFF86AA2}"/>
              </a:ext>
            </a:extLst>
          </p:cNvPr>
          <p:cNvSpPr/>
          <p:nvPr/>
        </p:nvSpPr>
        <p:spPr>
          <a:xfrm>
            <a:off x="5239625" y="4166882"/>
            <a:ext cx="3733799" cy="25907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5867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Additional Solid Waste Services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None/>
              <a:defRPr/>
            </a:pPr>
            <a:r>
              <a:rPr lang="en-US" altLang="en-US" sz="2400" b="1" dirty="0"/>
              <a:t>Free Dump Days</a:t>
            </a:r>
          </a:p>
          <a:p>
            <a:pPr marL="473075" indent="-342900">
              <a:lnSpc>
                <a:spcPct val="95000"/>
              </a:lnSpc>
              <a:tabLst>
                <a:tab pos="7524750" algn="l"/>
              </a:tabLst>
              <a:defRPr/>
            </a:pPr>
            <a:r>
              <a:rPr lang="en-US" sz="2200" dirty="0"/>
              <a:t>4 events per year for City solid waste customers</a:t>
            </a:r>
          </a:p>
          <a:p>
            <a:pPr marL="874713" lvl="1" indent="-342900">
              <a:lnSpc>
                <a:spcPct val="95000"/>
              </a:lnSpc>
              <a:tabLst>
                <a:tab pos="7524750" algn="l"/>
              </a:tabLst>
              <a:defRPr/>
            </a:pPr>
            <a:r>
              <a:rPr lang="en-US" sz="2000" dirty="0"/>
              <a:t>Spring &amp; Fall events (two days for each event)</a:t>
            </a:r>
          </a:p>
          <a:p>
            <a:pPr marL="473075" indent="-342900">
              <a:lnSpc>
                <a:spcPct val="95000"/>
              </a:lnSpc>
              <a:tabLst>
                <a:tab pos="7524750" algn="l"/>
              </a:tabLst>
              <a:defRPr/>
            </a:pPr>
            <a:r>
              <a:rPr lang="en-US" sz="2200" dirty="0"/>
              <a:t>Customers may deliver accepted materials to CARTS for free disposal</a:t>
            </a:r>
          </a:p>
          <a:p>
            <a:pPr marL="130175" indent="0" eaLnBrk="1" hangingPunct="1">
              <a:lnSpc>
                <a:spcPct val="95000"/>
              </a:lnSpc>
              <a:buFont typeface="Wingdings" panose="05000000000000000000" pitchFamily="2" charset="2"/>
              <a:buNone/>
              <a:tabLst>
                <a:tab pos="7524750" algn="l"/>
              </a:tabLst>
              <a:defRPr/>
            </a:pPr>
            <a:endParaRPr lang="en-US" sz="2400" b="1" dirty="0"/>
          </a:p>
          <a:p>
            <a:pPr marL="130175" indent="0" eaLnBrk="1" hangingPunct="1">
              <a:lnSpc>
                <a:spcPct val="95000"/>
              </a:lnSpc>
              <a:buFont typeface="Wingdings" panose="05000000000000000000" pitchFamily="2" charset="2"/>
              <a:buNone/>
              <a:tabLst>
                <a:tab pos="7524750" algn="l"/>
              </a:tabLst>
              <a:defRPr/>
            </a:pPr>
            <a:r>
              <a:rPr lang="en-US" sz="2400" b="1" dirty="0"/>
              <a:t>Assistance for Customers with Disabilities</a:t>
            </a:r>
          </a:p>
          <a:p>
            <a:pPr marL="473075" indent="-342900">
              <a:lnSpc>
                <a:spcPct val="95000"/>
              </a:lnSpc>
              <a:tabLst>
                <a:tab pos="7524750" algn="l"/>
              </a:tabLst>
              <a:defRPr/>
            </a:pPr>
            <a:r>
              <a:rPr lang="en-US" sz="2200" dirty="0"/>
              <a:t>Drivers roll out carts and return them to original location</a:t>
            </a:r>
          </a:p>
          <a:p>
            <a:pPr marL="874713" lvl="1" indent="-342900">
              <a:lnSpc>
                <a:spcPct val="95000"/>
              </a:lnSpc>
              <a:tabLst>
                <a:tab pos="7524750" algn="l"/>
              </a:tabLst>
              <a:defRPr/>
            </a:pPr>
            <a:r>
              <a:rPr lang="en-US" sz="2000" dirty="0"/>
              <a:t>Offered for customers with medical conditions or disabilities </a:t>
            </a:r>
          </a:p>
          <a:p>
            <a:pPr marL="473075" indent="-342900">
              <a:lnSpc>
                <a:spcPct val="95000"/>
              </a:lnSpc>
              <a:tabLst>
                <a:tab pos="7524750" algn="l"/>
              </a:tabLst>
              <a:defRPr/>
            </a:pPr>
            <a:r>
              <a:rPr lang="en-US" sz="2200" dirty="0"/>
              <a:t>Call (559) 621-1452 for eligibility requirements</a:t>
            </a:r>
          </a:p>
          <a:p>
            <a:pPr marL="130175" indent="0" eaLnBrk="1" hangingPunct="1">
              <a:lnSpc>
                <a:spcPct val="95000"/>
              </a:lnSpc>
              <a:buFont typeface="Wingdings" panose="05000000000000000000" pitchFamily="2" charset="2"/>
              <a:buNone/>
              <a:tabLst>
                <a:tab pos="7524750" algn="l"/>
              </a:tabLst>
              <a:defRPr/>
            </a:pPr>
            <a:endParaRPr lang="en-US" sz="2200" kern="1200" dirty="0"/>
          </a:p>
          <a:p>
            <a:pPr marL="130175" indent="0" eaLnBrk="1" hangingPunct="1">
              <a:lnSpc>
                <a:spcPct val="95000"/>
              </a:lnSpc>
              <a:buFont typeface="Wingdings" panose="05000000000000000000" pitchFamily="2" charset="2"/>
              <a:buNone/>
              <a:tabLst>
                <a:tab pos="7524750" algn="l"/>
              </a:tabLst>
              <a:defRPr/>
            </a:pPr>
            <a:endParaRPr 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kern="1200" dirty="0">
              <a:ea typeface="+mn-ea"/>
              <a:cs typeface="+mn-cs"/>
            </a:endParaRP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1823453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Font typeface="Wingdings" panose="05000000000000000000" pitchFamily="2" charset="2"/>
              <a:buNone/>
              <a:tabLst>
                <a:tab pos="7524750" algn="l"/>
              </a:tabLst>
              <a:defRPr/>
            </a:pPr>
            <a:r>
              <a:rPr lang="en-US" sz="2400" b="1" dirty="0"/>
              <a:t>To Report a Missed Pickup </a:t>
            </a:r>
          </a:p>
          <a:p>
            <a:pPr marL="473075" indent="-342900">
              <a:lnSpc>
                <a:spcPct val="95000"/>
              </a:lnSpc>
              <a:tabLst>
                <a:tab pos="7524750" algn="l"/>
              </a:tabLst>
              <a:defRPr/>
            </a:pPr>
            <a:r>
              <a:rPr lang="en-US" sz="2200" dirty="0"/>
              <a:t>Call (559) 621-6888 after 6:30 p.m. </a:t>
            </a:r>
          </a:p>
          <a:p>
            <a:pPr marL="473075" indent="-342900">
              <a:lnSpc>
                <a:spcPct val="95000"/>
              </a:lnSpc>
              <a:tabLst>
                <a:tab pos="7524750" algn="l"/>
              </a:tabLst>
              <a:defRPr/>
            </a:pPr>
            <a:r>
              <a:rPr lang="en-US" sz="2200" dirty="0"/>
              <a:t>Submit a report through </a:t>
            </a:r>
            <a:r>
              <a:rPr lang="en-US" sz="2200" dirty="0" err="1"/>
              <a:t>FresGO</a:t>
            </a:r>
            <a:endParaRPr lang="en-US" sz="2200" dirty="0"/>
          </a:p>
          <a:p>
            <a:pPr marL="130175" indent="0" eaLnBrk="1" hangingPunct="1">
              <a:lnSpc>
                <a:spcPct val="95000"/>
              </a:lnSpc>
              <a:buFont typeface="Wingdings" panose="05000000000000000000" pitchFamily="2" charset="2"/>
              <a:buNone/>
              <a:tabLst>
                <a:tab pos="7524750" algn="l"/>
              </a:tabLst>
              <a:defRPr/>
            </a:pPr>
            <a:endParaRPr lang="en-US" sz="2200" kern="1200" dirty="0"/>
          </a:p>
          <a:p>
            <a:pPr marL="130175" indent="0" eaLnBrk="1" hangingPunct="1">
              <a:lnSpc>
                <a:spcPct val="95000"/>
              </a:lnSpc>
              <a:buFont typeface="Wingdings" panose="05000000000000000000" pitchFamily="2" charset="2"/>
              <a:buNone/>
              <a:tabLst>
                <a:tab pos="7524750" algn="l"/>
              </a:tabLst>
              <a:defRPr/>
            </a:pPr>
            <a:r>
              <a:rPr lang="en-US" sz="2400" b="1" dirty="0"/>
              <a:t>Additional Information</a:t>
            </a:r>
          </a:p>
          <a:p>
            <a:pPr marL="473075" indent="-342900">
              <a:lnSpc>
                <a:spcPct val="95000"/>
              </a:lnSpc>
              <a:tabLst>
                <a:tab pos="7524750" algn="l"/>
              </a:tabLst>
              <a:defRPr/>
            </a:pPr>
            <a:r>
              <a:rPr lang="en-US" sz="2200" kern="1200" dirty="0">
                <a:cs typeface="Arial" panose="020B0604020202020204" pitchFamily="34" charset="0"/>
              </a:rPr>
              <a:t>(559) 621-1452 </a:t>
            </a:r>
          </a:p>
          <a:p>
            <a:pPr marL="473075" indent="-342900">
              <a:lnSpc>
                <a:spcPct val="95000"/>
              </a:lnSpc>
              <a:tabLst>
                <a:tab pos="7524750" algn="l"/>
              </a:tabLst>
              <a:defRPr/>
            </a:pPr>
            <a:r>
              <a:rPr lang="en-US" sz="2200" kern="1200" dirty="0">
                <a:solidFill>
                  <a:srgbClr val="0070C0"/>
                </a:solidFill>
                <a:hlinkClick r:id="rId2"/>
              </a:rPr>
              <a:t>https://www.fresno.gov/publicutilities/trash-disposal-recycling</a:t>
            </a:r>
            <a:r>
              <a:rPr lang="en-US" sz="2200" kern="1200" dirty="0">
                <a:solidFill>
                  <a:srgbClr val="0070C0"/>
                </a:solidFill>
              </a:rPr>
              <a:t> </a:t>
            </a:r>
          </a:p>
          <a:p>
            <a:pPr marL="130175" indent="0" eaLnBrk="1" hangingPunct="1">
              <a:lnSpc>
                <a:spcPct val="95000"/>
              </a:lnSpc>
              <a:buFont typeface="Wingdings" panose="05000000000000000000" pitchFamily="2" charset="2"/>
              <a:buNone/>
              <a:tabLst>
                <a:tab pos="7524750" algn="l"/>
              </a:tabLst>
              <a:defRPr/>
            </a:pPr>
            <a:endParaRPr 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kern="1200" dirty="0">
              <a:ea typeface="+mn-ea"/>
              <a:cs typeface="+mn-cs"/>
            </a:endParaRP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spTree>
    <p:extLst>
      <p:ext uri="{BB962C8B-B14F-4D97-AF65-F5344CB8AC3E}">
        <p14:creationId xmlns:p14="http://schemas.microsoft.com/office/powerpoint/2010/main" val="1783905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4CE1-77BD-E627-294F-51D16B276C90}"/>
              </a:ext>
            </a:extLst>
          </p:cNvPr>
          <p:cNvSpPr>
            <a:spLocks noGrp="1"/>
          </p:cNvSpPr>
          <p:nvPr>
            <p:ph type="title"/>
          </p:nvPr>
        </p:nvSpPr>
        <p:spPr/>
        <p:txBody>
          <a:bodyPr/>
          <a:lstStyle/>
          <a:p>
            <a:r>
              <a:rPr lang="en-US" dirty="0"/>
              <a:t>Mobile App Downloads</a:t>
            </a:r>
          </a:p>
        </p:txBody>
      </p:sp>
      <p:sp>
        <p:nvSpPr>
          <p:cNvPr id="3" name="Content Placeholder 2">
            <a:extLst>
              <a:ext uri="{FF2B5EF4-FFF2-40B4-BE49-F238E27FC236}">
                <a16:creationId xmlns:a16="http://schemas.microsoft.com/office/drawing/2014/main" id="{1C1972A1-B769-8394-74CD-7300BF1D4331}"/>
              </a:ext>
            </a:extLst>
          </p:cNvPr>
          <p:cNvSpPr>
            <a:spLocks noGrp="1"/>
          </p:cNvSpPr>
          <p:nvPr>
            <p:ph idx="1"/>
          </p:nvPr>
        </p:nvSpPr>
        <p:spPr>
          <a:xfrm>
            <a:off x="522118" y="1676476"/>
            <a:ext cx="7886700" cy="4805994"/>
          </a:xfrm>
        </p:spPr>
        <p:txBody>
          <a:bodyPr>
            <a:normAutofit/>
          </a:bodyPr>
          <a:lstStyle/>
          <a:p>
            <a:pPr marL="130175" indent="0" eaLnBrk="1" hangingPunct="1">
              <a:lnSpc>
                <a:spcPct val="95000"/>
              </a:lnSpc>
              <a:buFont typeface="Wingdings" panose="05000000000000000000" pitchFamily="2" charset="2"/>
              <a:buNone/>
              <a:tabLst>
                <a:tab pos="7524750" algn="l"/>
              </a:tabLst>
              <a:defRPr/>
            </a:pPr>
            <a:endParaRPr lang="en-US" sz="2400" b="1" dirty="0"/>
          </a:p>
          <a:p>
            <a:pPr marL="130175" indent="0" eaLnBrk="1" hangingPunct="1">
              <a:lnSpc>
                <a:spcPct val="95000"/>
              </a:lnSpc>
              <a:buFont typeface="Wingdings" panose="05000000000000000000" pitchFamily="2" charset="2"/>
              <a:buNone/>
              <a:tabLst>
                <a:tab pos="7524750" algn="l"/>
              </a:tabLst>
              <a:defRPr/>
            </a:pPr>
            <a:r>
              <a:rPr lang="en-US" sz="2400" b="1" dirty="0"/>
              <a:t>Eye on Water</a:t>
            </a:r>
          </a:p>
          <a:p>
            <a:pPr marL="130175" indent="0" eaLnBrk="1" hangingPunct="1">
              <a:lnSpc>
                <a:spcPct val="95000"/>
              </a:lnSpc>
              <a:buFont typeface="Wingdings" panose="05000000000000000000" pitchFamily="2" charset="2"/>
              <a:buNone/>
              <a:tabLst>
                <a:tab pos="7524750" algn="l"/>
              </a:tabLst>
              <a:defRPr/>
            </a:pPr>
            <a:r>
              <a:rPr lang="en-US" sz="2200" kern="1200" dirty="0">
                <a:hlinkClick r:id="rId2"/>
              </a:rPr>
              <a:t>https://fresno.eyeonwater.com/signup</a:t>
            </a:r>
            <a:endParaRPr lang="en-US" sz="2200" kern="1200" dirty="0"/>
          </a:p>
          <a:p>
            <a:pPr marL="130175" indent="0" eaLnBrk="1" hangingPunct="1">
              <a:lnSpc>
                <a:spcPct val="95000"/>
              </a:lnSpc>
              <a:buFont typeface="Wingdings" panose="05000000000000000000" pitchFamily="2" charset="2"/>
              <a:buNone/>
              <a:tabLst>
                <a:tab pos="7524750" algn="l"/>
              </a:tabLst>
              <a:defRPr/>
            </a:pPr>
            <a:endParaRPr lang="en-US" sz="2400" b="1" dirty="0"/>
          </a:p>
          <a:p>
            <a:pPr marL="130175" indent="0" eaLnBrk="1" hangingPunct="1">
              <a:lnSpc>
                <a:spcPct val="95000"/>
              </a:lnSpc>
              <a:buFont typeface="Wingdings" panose="05000000000000000000" pitchFamily="2" charset="2"/>
              <a:buNone/>
              <a:tabLst>
                <a:tab pos="7524750" algn="l"/>
              </a:tabLst>
              <a:defRPr/>
            </a:pPr>
            <a:r>
              <a:rPr lang="en-US" sz="2400" b="1" dirty="0" err="1"/>
              <a:t>FresGO</a:t>
            </a:r>
            <a:endParaRPr lang="en-US" sz="2400" b="1" dirty="0"/>
          </a:p>
          <a:p>
            <a:pPr marL="130175" indent="0" eaLnBrk="1" hangingPunct="1">
              <a:lnSpc>
                <a:spcPct val="95000"/>
              </a:lnSpc>
              <a:buFont typeface="Wingdings" panose="05000000000000000000" pitchFamily="2" charset="2"/>
              <a:buNone/>
              <a:tabLst>
                <a:tab pos="7524750" algn="l"/>
              </a:tabLst>
              <a:defRPr/>
            </a:pPr>
            <a:r>
              <a:rPr lang="en-US" sz="2200" dirty="0">
                <a:hlinkClick r:id="rId3"/>
              </a:rPr>
              <a:t>https://iframe.publicstuff.com/#?client_id=806</a:t>
            </a:r>
            <a:r>
              <a:rPr lang="en-US" sz="2200" dirty="0"/>
              <a:t> </a:t>
            </a:r>
          </a:p>
          <a:p>
            <a:pPr marL="130175" indent="0" eaLnBrk="1" hangingPunct="1">
              <a:lnSpc>
                <a:spcPct val="95000"/>
              </a:lnSpc>
              <a:buFont typeface="Wingdings" panose="05000000000000000000" pitchFamily="2" charset="2"/>
              <a:buNone/>
              <a:tabLst>
                <a:tab pos="7524750" algn="l"/>
              </a:tabLst>
              <a:defRPr/>
            </a:pPr>
            <a:endParaRPr lang="en-US" sz="2200" kern="1200" dirty="0"/>
          </a:p>
          <a:p>
            <a:pPr marL="457200" lvl="1" indent="0" eaLnBrk="1" hangingPunct="1">
              <a:lnSpc>
                <a:spcPct val="95000"/>
              </a:lnSpc>
              <a:buFont typeface="Wingdings" panose="05000000000000000000" pitchFamily="2" charset="2"/>
              <a:buNone/>
              <a:tabLst>
                <a:tab pos="7524750" algn="l"/>
              </a:tabLst>
              <a:defRPr/>
            </a:pPr>
            <a:endParaRPr lang="en-US" altLang="en-US" kern="1200" dirty="0">
              <a:ea typeface="+mn-ea"/>
              <a:cs typeface="+mn-cs"/>
            </a:endParaRPr>
          </a:p>
          <a:p>
            <a:pPr marL="130175" indent="0">
              <a:lnSpc>
                <a:spcPct val="95000"/>
              </a:lnSpc>
              <a:buNone/>
              <a:tabLst>
                <a:tab pos="7524750" algn="l"/>
              </a:tabLst>
              <a:defRPr/>
            </a:pPr>
            <a:endParaRPr lang="en-US" sz="2200" dirty="0"/>
          </a:p>
          <a:p>
            <a:pPr marL="130175" indent="0">
              <a:lnSpc>
                <a:spcPct val="95000"/>
              </a:lnSpc>
              <a:buNone/>
              <a:tabLst>
                <a:tab pos="7524750" algn="l"/>
              </a:tabLst>
              <a:defRPr/>
            </a:pPr>
            <a:endParaRPr lang="en-US" sz="2200" dirty="0"/>
          </a:p>
          <a:p>
            <a:pPr marL="130175" indent="0" eaLnBrk="1" hangingPunct="1">
              <a:lnSpc>
                <a:spcPct val="95000"/>
              </a:lnSpc>
              <a:buFont typeface="Wingdings" panose="05000000000000000000" pitchFamily="2" charset="2"/>
              <a:buNone/>
              <a:tabLst>
                <a:tab pos="7524750" algn="l"/>
              </a:tabLst>
              <a:defRPr/>
            </a:pPr>
            <a:endParaRPr lang="en-US" kern="1200" dirty="0">
              <a:latin typeface="Arial" panose="020B0604020202020204" pitchFamily="34" charset="0"/>
            </a:endParaRPr>
          </a:p>
          <a:p>
            <a:pPr marL="685800" lvl="2" indent="0">
              <a:buNone/>
            </a:pPr>
            <a:endParaRPr lang="en-US" dirty="0"/>
          </a:p>
        </p:txBody>
      </p:sp>
      <p:pic>
        <p:nvPicPr>
          <p:cNvPr id="4" name="Picture 3">
            <a:extLst>
              <a:ext uri="{FF2B5EF4-FFF2-40B4-BE49-F238E27FC236}">
                <a16:creationId xmlns:a16="http://schemas.microsoft.com/office/drawing/2014/main" id="{F05FFC86-55DB-3BF0-157B-4DEEE4E06392}"/>
              </a:ext>
            </a:extLst>
          </p:cNvPr>
          <p:cNvPicPr>
            <a:picLocks noChangeAspect="1"/>
          </p:cNvPicPr>
          <p:nvPr/>
        </p:nvPicPr>
        <p:blipFill>
          <a:blip r:embed="rId4"/>
          <a:stretch>
            <a:fillRect/>
          </a:stretch>
        </p:blipFill>
        <p:spPr>
          <a:xfrm>
            <a:off x="1545575" y="5050165"/>
            <a:ext cx="2752113" cy="1001443"/>
          </a:xfrm>
          <a:prstGeom prst="rect">
            <a:avLst/>
          </a:prstGeom>
        </p:spPr>
      </p:pic>
      <p:pic>
        <p:nvPicPr>
          <p:cNvPr id="5" name="Picture 4">
            <a:extLst>
              <a:ext uri="{FF2B5EF4-FFF2-40B4-BE49-F238E27FC236}">
                <a16:creationId xmlns:a16="http://schemas.microsoft.com/office/drawing/2014/main" id="{82FDB227-E2DA-1FBE-9D74-BB3CE790F37C}"/>
              </a:ext>
            </a:extLst>
          </p:cNvPr>
          <p:cNvPicPr>
            <a:picLocks noChangeAspect="1"/>
          </p:cNvPicPr>
          <p:nvPr/>
        </p:nvPicPr>
        <p:blipFill>
          <a:blip r:embed="rId5"/>
          <a:stretch>
            <a:fillRect/>
          </a:stretch>
        </p:blipFill>
        <p:spPr>
          <a:xfrm>
            <a:off x="4945494" y="5050165"/>
            <a:ext cx="2752114" cy="1001443"/>
          </a:xfrm>
          <a:prstGeom prst="rect">
            <a:avLst/>
          </a:prstGeom>
        </p:spPr>
      </p:pic>
    </p:spTree>
    <p:extLst>
      <p:ext uri="{BB962C8B-B14F-4D97-AF65-F5344CB8AC3E}">
        <p14:creationId xmlns:p14="http://schemas.microsoft.com/office/powerpoint/2010/main" val="424315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Administration Division</a:t>
            </a:r>
          </a:p>
        </p:txBody>
      </p:sp>
    </p:spTree>
    <p:extLst>
      <p:ext uri="{BB962C8B-B14F-4D97-AF65-F5344CB8AC3E}">
        <p14:creationId xmlns:p14="http://schemas.microsoft.com/office/powerpoint/2010/main" val="239248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AD00-6241-5F71-6908-6A65D60F5424}"/>
              </a:ext>
            </a:extLst>
          </p:cNvPr>
          <p:cNvSpPr>
            <a:spLocks noGrp="1"/>
          </p:cNvSpPr>
          <p:nvPr>
            <p:ph type="title"/>
          </p:nvPr>
        </p:nvSpPr>
        <p:spPr/>
        <p:txBody>
          <a:bodyPr/>
          <a:lstStyle/>
          <a:p>
            <a:r>
              <a:rPr lang="en-US" dirty="0"/>
              <a:t>Administration Division</a:t>
            </a:r>
          </a:p>
        </p:txBody>
      </p:sp>
      <p:sp>
        <p:nvSpPr>
          <p:cNvPr id="3" name="Content Placeholder 2">
            <a:extLst>
              <a:ext uri="{FF2B5EF4-FFF2-40B4-BE49-F238E27FC236}">
                <a16:creationId xmlns:a16="http://schemas.microsoft.com/office/drawing/2014/main" id="{4EF6B2F2-D72A-6E05-4F26-B0653E9A5339}"/>
              </a:ext>
            </a:extLst>
          </p:cNvPr>
          <p:cNvSpPr>
            <a:spLocks noGrp="1"/>
          </p:cNvSpPr>
          <p:nvPr>
            <p:ph idx="1"/>
          </p:nvPr>
        </p:nvSpPr>
        <p:spPr>
          <a:xfrm>
            <a:off x="628650" y="1825624"/>
            <a:ext cx="7886700" cy="4541619"/>
          </a:xfrm>
        </p:spPr>
        <p:txBody>
          <a:bodyPr>
            <a:normAutofit/>
          </a:bodyPr>
          <a:lstStyle/>
          <a:p>
            <a:pPr marL="0" indent="0">
              <a:buNone/>
            </a:pPr>
            <a:r>
              <a:rPr lang="en-US" sz="2200" dirty="0"/>
              <a:t>Administration</a:t>
            </a:r>
          </a:p>
          <a:p>
            <a:pPr marL="0" indent="0">
              <a:buNone/>
            </a:pPr>
            <a:r>
              <a:rPr lang="en-US" sz="2200" dirty="0"/>
              <a:t>Staff = 10</a:t>
            </a:r>
          </a:p>
          <a:p>
            <a:pPr marL="0" indent="0">
              <a:buNone/>
            </a:pPr>
            <a:r>
              <a:rPr lang="en-US" sz="2200" dirty="0"/>
              <a:t>FY 2023 Budget = $2.6 million</a:t>
            </a:r>
          </a:p>
          <a:p>
            <a:pPr marL="0" indent="0">
              <a:buNone/>
            </a:pPr>
            <a:endParaRPr lang="en-US" sz="2000" dirty="0"/>
          </a:p>
          <a:p>
            <a:pPr marL="0" indent="0">
              <a:buNone/>
            </a:pPr>
            <a:r>
              <a:rPr lang="en-US" sz="2400" b="1" dirty="0" err="1"/>
              <a:t>DPU</a:t>
            </a:r>
            <a:r>
              <a:rPr lang="en-US" sz="2400" b="1" dirty="0"/>
              <a:t> Administration Responsibilities </a:t>
            </a:r>
          </a:p>
          <a:p>
            <a:r>
              <a:rPr lang="en-US" sz="2200" dirty="0"/>
              <a:t>Department coordination and strategic planning</a:t>
            </a:r>
          </a:p>
          <a:p>
            <a:r>
              <a:rPr lang="en-US" sz="2200" dirty="0"/>
              <a:t>Administrative guidance and support for the operating divisions</a:t>
            </a:r>
            <a:endParaRPr lang="en-US" sz="2300" dirty="0"/>
          </a:p>
          <a:p>
            <a:r>
              <a:rPr lang="en-US" sz="2200" dirty="0"/>
              <a:t>Community outreach coordination</a:t>
            </a:r>
          </a:p>
          <a:p>
            <a:r>
              <a:rPr lang="en-US" sz="2200" dirty="0"/>
              <a:t>Communication with City Administration and City Council</a:t>
            </a:r>
          </a:p>
          <a:p>
            <a:r>
              <a:rPr lang="en-US" sz="2200" dirty="0"/>
              <a:t>Coordination with external agencies and boards </a:t>
            </a:r>
          </a:p>
        </p:txBody>
      </p:sp>
    </p:spTree>
    <p:extLst>
      <p:ext uri="{BB962C8B-B14F-4D97-AF65-F5344CB8AC3E}">
        <p14:creationId xmlns:p14="http://schemas.microsoft.com/office/powerpoint/2010/main" val="78949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Administration Division</a:t>
            </a:r>
            <a:br>
              <a:rPr lang="en-US" b="1" dirty="0">
                <a:solidFill>
                  <a:schemeClr val="bg2"/>
                </a:solidFill>
              </a:rPr>
            </a:br>
            <a:r>
              <a:rPr lang="en-US" b="1" dirty="0">
                <a:solidFill>
                  <a:schemeClr val="bg2"/>
                </a:solidFill>
              </a:rPr>
              <a:t>Utilities Planning &amp; Engineering</a:t>
            </a:r>
          </a:p>
        </p:txBody>
      </p:sp>
    </p:spTree>
    <p:extLst>
      <p:ext uri="{BB962C8B-B14F-4D97-AF65-F5344CB8AC3E}">
        <p14:creationId xmlns:p14="http://schemas.microsoft.com/office/powerpoint/2010/main" val="345278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E673-0947-E2D1-187C-F587143EFA61}"/>
              </a:ext>
            </a:extLst>
          </p:cNvPr>
          <p:cNvSpPr>
            <a:spLocks noGrp="1"/>
          </p:cNvSpPr>
          <p:nvPr>
            <p:ph type="title"/>
          </p:nvPr>
        </p:nvSpPr>
        <p:spPr/>
        <p:txBody>
          <a:bodyPr/>
          <a:lstStyle/>
          <a:p>
            <a:r>
              <a:rPr lang="en-US" dirty="0"/>
              <a:t>Utilities Planning &amp; Engineering (UP&amp;E)</a:t>
            </a:r>
          </a:p>
        </p:txBody>
      </p:sp>
      <p:sp>
        <p:nvSpPr>
          <p:cNvPr id="3" name="Content Placeholder 2">
            <a:extLst>
              <a:ext uri="{FF2B5EF4-FFF2-40B4-BE49-F238E27FC236}">
                <a16:creationId xmlns:a16="http://schemas.microsoft.com/office/drawing/2014/main" id="{6C30D2FB-0B72-11CC-134B-3922006B4F9F}"/>
              </a:ext>
            </a:extLst>
          </p:cNvPr>
          <p:cNvSpPr>
            <a:spLocks noGrp="1"/>
          </p:cNvSpPr>
          <p:nvPr>
            <p:ph idx="1"/>
          </p:nvPr>
        </p:nvSpPr>
        <p:spPr>
          <a:xfrm>
            <a:off x="628650" y="1825624"/>
            <a:ext cx="7886700" cy="4868791"/>
          </a:xfrm>
        </p:spPr>
        <p:txBody>
          <a:bodyPr>
            <a:normAutofit/>
          </a:bodyPr>
          <a:lstStyle/>
          <a:p>
            <a:pPr marL="0" indent="0">
              <a:buNone/>
            </a:pPr>
            <a:r>
              <a:rPr lang="en-US" sz="2400" dirty="0"/>
              <a:t>Staff = 46</a:t>
            </a:r>
          </a:p>
          <a:p>
            <a:pPr marL="0" indent="0">
              <a:buNone/>
            </a:pPr>
            <a:r>
              <a:rPr lang="en-US" sz="2400" dirty="0"/>
              <a:t>FY 2023 Operating Budget = $4.2 million</a:t>
            </a:r>
          </a:p>
          <a:p>
            <a:endParaRPr lang="en-US" dirty="0"/>
          </a:p>
          <a:p>
            <a:pPr marL="0" indent="0">
              <a:buNone/>
            </a:pPr>
            <a:r>
              <a:rPr lang="en-US" sz="2400" u="sng" dirty="0"/>
              <a:t>Primary Functions</a:t>
            </a:r>
          </a:p>
          <a:p>
            <a:r>
              <a:rPr lang="en-US" sz="2400" dirty="0"/>
              <a:t>Capital Projects – engineering, bidding, construction</a:t>
            </a:r>
          </a:p>
          <a:p>
            <a:r>
              <a:rPr lang="en-US" sz="2400" dirty="0"/>
              <a:t>Long-range Planning (</a:t>
            </a:r>
            <a:r>
              <a:rPr lang="en-US" sz="2400" dirty="0" err="1"/>
              <a:t>UWMP</a:t>
            </a:r>
            <a:r>
              <a:rPr lang="en-US" sz="2400" dirty="0"/>
              <a:t>, Metro Plan, </a:t>
            </a:r>
            <a:r>
              <a:rPr lang="en-US" sz="2400" dirty="0" err="1"/>
              <a:t>R&amp;R</a:t>
            </a:r>
            <a:r>
              <a:rPr lang="en-US" sz="2400" dirty="0"/>
              <a:t>)</a:t>
            </a:r>
          </a:p>
          <a:p>
            <a:r>
              <a:rPr lang="en-US" sz="2400" dirty="0"/>
              <a:t>Utility Plan Reviews</a:t>
            </a:r>
          </a:p>
          <a:p>
            <a:r>
              <a:rPr lang="en-US" sz="2400" dirty="0"/>
              <a:t>Operating Division Support</a:t>
            </a:r>
          </a:p>
          <a:p>
            <a:r>
              <a:rPr lang="en-US" sz="2400" dirty="0"/>
              <a:t>Well Drilling Permits</a:t>
            </a:r>
          </a:p>
          <a:p>
            <a:r>
              <a:rPr lang="en-US" sz="2400" dirty="0"/>
              <a:t>Development Coordination and Entitlements </a:t>
            </a:r>
            <a:r>
              <a:rPr lang="en-US" sz="1300" dirty="0"/>
              <a:t>(tract maps, new </a:t>
            </a:r>
            <a:r>
              <a:rPr lang="en-US" sz="1300" dirty="0" err="1"/>
              <a:t>constr</a:t>
            </a:r>
            <a:r>
              <a:rPr lang="en-US" sz="1300" dirty="0"/>
              <a:t>)</a:t>
            </a:r>
          </a:p>
          <a:p>
            <a:r>
              <a:rPr lang="en-US" sz="2400" dirty="0"/>
              <a:t>Loan Programs (sewer connections, septic tanks </a:t>
            </a:r>
            <a:r>
              <a:rPr lang="en-US" sz="2400" dirty="0" err="1"/>
              <a:t>destr</a:t>
            </a:r>
            <a:r>
              <a:rPr lang="en-US" sz="2400" dirty="0"/>
              <a:t>)</a:t>
            </a:r>
          </a:p>
        </p:txBody>
      </p:sp>
    </p:spTree>
    <p:extLst>
      <p:ext uri="{BB962C8B-B14F-4D97-AF65-F5344CB8AC3E}">
        <p14:creationId xmlns:p14="http://schemas.microsoft.com/office/powerpoint/2010/main" val="49803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3435-35D6-6E81-F455-C80B80C0A1D8}"/>
              </a:ext>
            </a:extLst>
          </p:cNvPr>
          <p:cNvSpPr>
            <a:spLocks noGrp="1"/>
          </p:cNvSpPr>
          <p:nvPr>
            <p:ph type="ctrTitle"/>
          </p:nvPr>
        </p:nvSpPr>
        <p:spPr/>
        <p:txBody>
          <a:bodyPr/>
          <a:lstStyle/>
          <a:p>
            <a:r>
              <a:rPr lang="en-US" b="1" dirty="0">
                <a:solidFill>
                  <a:schemeClr val="bg2"/>
                </a:solidFill>
              </a:rPr>
              <a:t>Water Division</a:t>
            </a:r>
          </a:p>
        </p:txBody>
      </p:sp>
    </p:spTree>
    <p:extLst>
      <p:ext uri="{BB962C8B-B14F-4D97-AF65-F5344CB8AC3E}">
        <p14:creationId xmlns:p14="http://schemas.microsoft.com/office/powerpoint/2010/main" val="2258122596"/>
      </p:ext>
    </p:extLst>
  </p:cSld>
  <p:clrMapOvr>
    <a:masterClrMapping/>
  </p:clrMapOvr>
</p:sld>
</file>

<file path=ppt/theme/theme1.xml><?xml version="1.0" encoding="utf-8"?>
<a:theme xmlns:a="http://schemas.openxmlformats.org/drawingml/2006/main" name="Title Slide 2">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losing Slide 2">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lide3.1">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1">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Slide 1">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3">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4">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5">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 1">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 2">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de 3">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de 4">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osing Slide 1">
  <a:themeElements>
    <a:clrScheme name="Custom 57">
      <a:dk1>
        <a:srgbClr val="3677B6"/>
      </a:dk1>
      <a:lt1>
        <a:srgbClr val="32B251"/>
      </a:lt1>
      <a:dk2>
        <a:srgbClr val="FFFFFF"/>
      </a:dk2>
      <a:lt2>
        <a:srgbClr val="FFFFFF"/>
      </a:lt2>
      <a:accent1>
        <a:srgbClr val="3677B6"/>
      </a:accent1>
      <a:accent2>
        <a:srgbClr val="32B251"/>
      </a:accent2>
      <a:accent3>
        <a:srgbClr val="3677B6"/>
      </a:accent3>
      <a:accent4>
        <a:srgbClr val="32B251"/>
      </a:accent4>
      <a:accent5>
        <a:srgbClr val="3677B6"/>
      </a:accent5>
      <a:accent6>
        <a:srgbClr val="32B251"/>
      </a:accent6>
      <a:hlink>
        <a:srgbClr val="3677B6"/>
      </a:hlink>
      <a:folHlink>
        <a:srgbClr val="32B25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2604</TotalTime>
  <Words>2062</Words>
  <Application>Microsoft Office PowerPoint</Application>
  <PresentationFormat>On-screen Show (4:3)</PresentationFormat>
  <Paragraphs>385</Paragraphs>
  <Slides>47</Slides>
  <Notes>1</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47</vt:i4>
      </vt:variant>
    </vt:vector>
  </HeadingPairs>
  <TitlesOfParts>
    <vt:vector size="63" baseType="lpstr">
      <vt:lpstr>Arial</vt:lpstr>
      <vt:lpstr>Calibri</vt:lpstr>
      <vt:lpstr>Wingdings</vt:lpstr>
      <vt:lpstr>Title Slide 2</vt:lpstr>
      <vt:lpstr>Title Slide 3</vt:lpstr>
      <vt:lpstr>Title Slide 4</vt:lpstr>
      <vt:lpstr>Title Slide 5</vt:lpstr>
      <vt:lpstr>Slide 1</vt:lpstr>
      <vt:lpstr>Slide 2</vt:lpstr>
      <vt:lpstr>Slide 3</vt:lpstr>
      <vt:lpstr>Slide 4</vt:lpstr>
      <vt:lpstr>Closing Slide 1</vt:lpstr>
      <vt:lpstr>Closing Slide 2</vt:lpstr>
      <vt:lpstr>Slide3.1</vt:lpstr>
      <vt:lpstr>1_Slide 1</vt:lpstr>
      <vt:lpstr>2_Slide 1</vt:lpstr>
      <vt:lpstr>Department of Public Utilities</vt:lpstr>
      <vt:lpstr>Department of Public Utilities (DPU):  Providing Life’s Essential Services</vt:lpstr>
      <vt:lpstr>DPU Overview</vt:lpstr>
      <vt:lpstr>DPU Overview</vt:lpstr>
      <vt:lpstr>Administration Division</vt:lpstr>
      <vt:lpstr>Administration Division</vt:lpstr>
      <vt:lpstr>Administration Division Utilities Planning &amp; Engineering</vt:lpstr>
      <vt:lpstr>Utilities Planning &amp; Engineering (UP&amp;E)</vt:lpstr>
      <vt:lpstr>Water Division</vt:lpstr>
      <vt:lpstr>Water Division</vt:lpstr>
      <vt:lpstr>Water Production Facilities</vt:lpstr>
      <vt:lpstr>PowerPoint Presentation</vt:lpstr>
      <vt:lpstr>Water Supply Portfolio Change</vt:lpstr>
      <vt:lpstr>Groundwater Recharge Facilities</vt:lpstr>
      <vt:lpstr>Water Distribution System</vt:lpstr>
      <vt:lpstr>Water Quality </vt:lpstr>
      <vt:lpstr>Meter Shop &amp; Backflow Prevention</vt:lpstr>
      <vt:lpstr>Recycled Water Program</vt:lpstr>
      <vt:lpstr>Water Conservation Program</vt:lpstr>
      <vt:lpstr>Water Conservation Program</vt:lpstr>
      <vt:lpstr>Contact Information</vt:lpstr>
      <vt:lpstr>Wastewater Management Division</vt:lpstr>
      <vt:lpstr>Wastewater Management Division</vt:lpstr>
      <vt:lpstr>Wastewater Treatment Facilities</vt:lpstr>
      <vt:lpstr>Wastewater Treatment Facilities</vt:lpstr>
      <vt:lpstr>Recycled Water Production</vt:lpstr>
      <vt:lpstr>Collection System Maintenance (CSM)</vt:lpstr>
      <vt:lpstr>Environmental Controls</vt:lpstr>
      <vt:lpstr>Additional Wastewater Services</vt:lpstr>
      <vt:lpstr>Contact Information</vt:lpstr>
      <vt:lpstr>Solid Waste Management</vt:lpstr>
      <vt:lpstr>Solid Waste Management</vt:lpstr>
      <vt:lpstr>Residential Collection Service</vt:lpstr>
      <vt:lpstr>Residential Collection Service</vt:lpstr>
      <vt:lpstr>Field Services</vt:lpstr>
      <vt:lpstr>Field Services – Litter Control</vt:lpstr>
      <vt:lpstr>Field Services</vt:lpstr>
      <vt:lpstr>Field Services – Container Maintenance</vt:lpstr>
      <vt:lpstr>Field Services – HART</vt:lpstr>
      <vt:lpstr>Beautify Fresno</vt:lpstr>
      <vt:lpstr>Recycling Program</vt:lpstr>
      <vt:lpstr>Recycling Education &amp; Outreach</vt:lpstr>
      <vt:lpstr>Recycling Container Deliveries</vt:lpstr>
      <vt:lpstr>Additional Solid Waste Services</vt:lpstr>
      <vt:lpstr>Contact Information</vt:lpstr>
      <vt:lpstr>Mobile App Downloads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Fox</dc:creator>
  <cp:lastModifiedBy>Alma Martinez</cp:lastModifiedBy>
  <cp:revision>77</cp:revision>
  <dcterms:created xsi:type="dcterms:W3CDTF">2018-08-28T23:40:41Z</dcterms:created>
  <dcterms:modified xsi:type="dcterms:W3CDTF">2022-11-08T23:19:32Z</dcterms:modified>
</cp:coreProperties>
</file>