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82" r:id="rId5"/>
    <p:sldId id="260" r:id="rId6"/>
    <p:sldId id="287" r:id="rId7"/>
    <p:sldId id="261" r:id="rId8"/>
    <p:sldId id="262" r:id="rId9"/>
    <p:sldId id="307" r:id="rId10"/>
    <p:sldId id="309" r:id="rId11"/>
    <p:sldId id="300" r:id="rId12"/>
    <p:sldId id="310" r:id="rId13"/>
    <p:sldId id="317" r:id="rId14"/>
    <p:sldId id="318" r:id="rId15"/>
    <p:sldId id="271" r:id="rId16"/>
    <p:sldId id="269" r:id="rId17"/>
    <p:sldId id="308" r:id="rId18"/>
    <p:sldId id="321" r:id="rId19"/>
    <p:sldId id="319" r:id="rId20"/>
    <p:sldId id="322" r:id="rId21"/>
    <p:sldId id="332" r:id="rId22"/>
    <p:sldId id="270" r:id="rId23"/>
    <p:sldId id="313" r:id="rId24"/>
    <p:sldId id="333" r:id="rId25"/>
    <p:sldId id="326" r:id="rId26"/>
    <p:sldId id="327" r:id="rId27"/>
    <p:sldId id="328" r:id="rId28"/>
    <p:sldId id="305" r:id="rId29"/>
    <p:sldId id="311" r:id="rId30"/>
    <p:sldId id="323" r:id="rId31"/>
    <p:sldId id="334" r:id="rId32"/>
    <p:sldId id="324" r:id="rId33"/>
    <p:sldId id="325" r:id="rId34"/>
    <p:sldId id="335" r:id="rId35"/>
    <p:sldId id="302" r:id="rId36"/>
    <p:sldId id="315" r:id="rId37"/>
    <p:sldId id="329" r:id="rId38"/>
    <p:sldId id="279" r:id="rId39"/>
    <p:sldId id="331" r:id="rId40"/>
    <p:sldId id="280" r:id="rId41"/>
    <p:sldId id="336" r:id="rId42"/>
    <p:sldId id="295" r:id="rId43"/>
    <p:sldId id="281" r:id="rId44"/>
    <p:sldId id="299" r:id="rId45"/>
    <p:sldId id="267" r:id="rId46"/>
    <p:sldId id="288" r:id="rId47"/>
    <p:sldId id="289" r:id="rId48"/>
    <p:sldId id="291" r:id="rId49"/>
    <p:sldId id="290" r:id="rId50"/>
    <p:sldId id="292" r:id="rId51"/>
    <p:sldId id="293" r:id="rId52"/>
    <p:sldId id="268" r:id="rId53"/>
    <p:sldId id="276" r:id="rId54"/>
    <p:sldId id="275" r:id="rId55"/>
  </p:sldIdLst>
  <p:sldSz cx="9144000" cy="6858000" type="screen4x3"/>
  <p:notesSz cx="6950075"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1"/>
          </a:solidFill>
        </a:fill>
      </a:tcStyle>
    </a:firstCol>
    <a:la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381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1"/>
          </a:solidFill>
        </a:fill>
      </a:tcStyle>
    </a:lastRow>
    <a:fir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381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3"/>
          </a:solidFill>
        </a:fill>
      </a:tcStyle>
    </a:firstCol>
    <a:la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381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3"/>
          </a:solidFill>
        </a:fill>
      </a:tcStyle>
    </a:lastRow>
    <a:fir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381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6"/>
          </a:solidFill>
        </a:fill>
      </a:tcStyle>
    </a:firstCol>
    <a:la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381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6"/>
          </a:solidFill>
        </a:fill>
      </a:tcStyle>
    </a:lastRow>
    <a:fir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381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B8B8A2"/>
          </a:solidFill>
        </a:fill>
      </a:tcStyle>
    </a:band2H>
    <a:firstCol>
      <a:tcTxStyle b="on" i="off">
        <a:fontRef idx="major">
          <a:srgbClr val="B8B8A2"/>
        </a:fontRef>
        <a:srgbClr val="B8B8A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B8B8A2"/>
          </a:solidFill>
        </a:fill>
      </a:tcStyle>
    </a:lastRow>
    <a:firstRow>
      <a:tcTxStyle b="on" i="off">
        <a:fontRef idx="major">
          <a:srgbClr val="B8B8A2"/>
        </a:fontRef>
        <a:srgbClr val="B8B8A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000000"/>
          </a:solidFill>
        </a:fill>
      </a:tcStyle>
    </a:firstCol>
    <a:la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38100" cap="flat">
              <a:solidFill>
                <a:srgbClr val="B8B8A2"/>
              </a:solidFill>
              <a:prstDash val="solid"/>
              <a:round/>
            </a:ln>
          </a:top>
          <a:bottom>
            <a:ln w="127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000000"/>
          </a:solidFill>
        </a:fill>
      </a:tcStyle>
    </a:lastRow>
    <a:firstRow>
      <a:tcTxStyle b="on" i="off">
        <a:fontRef idx="major">
          <a:srgbClr val="B8B8A2"/>
        </a:fontRef>
        <a:srgbClr val="B8B8A2"/>
      </a:tcTxStyle>
      <a:tcStyle>
        <a:tcBdr>
          <a:left>
            <a:ln w="12700" cap="flat">
              <a:solidFill>
                <a:srgbClr val="B8B8A2"/>
              </a:solidFill>
              <a:prstDash val="solid"/>
              <a:round/>
            </a:ln>
          </a:left>
          <a:right>
            <a:ln w="12700" cap="flat">
              <a:solidFill>
                <a:srgbClr val="B8B8A2"/>
              </a:solidFill>
              <a:prstDash val="solid"/>
              <a:round/>
            </a:ln>
          </a:right>
          <a:top>
            <a:ln w="12700" cap="flat">
              <a:solidFill>
                <a:srgbClr val="B8B8A2"/>
              </a:solidFill>
              <a:prstDash val="solid"/>
              <a:round/>
            </a:ln>
          </a:top>
          <a:bottom>
            <a:ln w="38100" cap="flat">
              <a:solidFill>
                <a:srgbClr val="B8B8A2"/>
              </a:solidFill>
              <a:prstDash val="solid"/>
              <a:round/>
            </a:ln>
          </a:bottom>
          <a:insideH>
            <a:ln w="12700" cap="flat">
              <a:solidFill>
                <a:srgbClr val="B8B8A2"/>
              </a:solidFill>
              <a:prstDash val="solid"/>
              <a:round/>
            </a:ln>
          </a:insideH>
          <a:insideV>
            <a:ln w="12700" cap="flat">
              <a:solidFill>
                <a:srgbClr val="B8B8A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59538" autoAdjust="0"/>
  </p:normalViewPr>
  <p:slideViewPr>
    <p:cSldViewPr snapToGrid="0">
      <p:cViewPr varScale="1">
        <p:scale>
          <a:sx n="93" d="100"/>
          <a:sy n="93" d="100"/>
        </p:scale>
        <p:origin x="3714" y="78"/>
      </p:cViewPr>
      <p:guideLst/>
    </p:cSldViewPr>
  </p:slideViewPr>
  <p:notesTextViewPr>
    <p:cViewPr>
      <p:scale>
        <a:sx n="125" d="100"/>
        <a:sy n="125" d="100"/>
      </p:scale>
      <p:origin x="0" y="0"/>
    </p:cViewPr>
  </p:notesTextViewPr>
  <p:sorterViewPr>
    <p:cViewPr>
      <p:scale>
        <a:sx n="200" d="100"/>
        <a:sy n="200" d="100"/>
      </p:scale>
      <p:origin x="0" y="-31848"/>
    </p:cViewPr>
  </p:sorterViewPr>
  <p:notesViewPr>
    <p:cSldViewPr snapToGrid="0">
      <p:cViewPr varScale="1">
        <p:scale>
          <a:sx n="119" d="100"/>
          <a:sy n="119" d="100"/>
        </p:scale>
        <p:origin x="4950"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65225" y="692150"/>
            <a:ext cx="4619625" cy="3463925"/>
          </a:xfrm>
          <a:prstGeom prst="rect">
            <a:avLst/>
          </a:prstGeom>
        </p:spPr>
        <p:txBody>
          <a:bodyPr lIns="92492" tIns="46246" rIns="92492" bIns="46246"/>
          <a:lstStyle/>
          <a:p>
            <a:endParaRPr/>
          </a:p>
        </p:txBody>
      </p:sp>
      <p:sp>
        <p:nvSpPr>
          <p:cNvPr id="146" name="Shape 146"/>
          <p:cNvSpPr>
            <a:spLocks noGrp="1"/>
          </p:cNvSpPr>
          <p:nvPr>
            <p:ph type="body" sz="quarter" idx="1"/>
          </p:nvPr>
        </p:nvSpPr>
        <p:spPr>
          <a:xfrm>
            <a:off x="926677" y="4387136"/>
            <a:ext cx="5096722" cy="4156234"/>
          </a:xfrm>
          <a:prstGeom prst="rect">
            <a:avLst/>
          </a:prstGeom>
        </p:spPr>
        <p:txBody>
          <a:bodyPr lIns="92492" tIns="46246" rIns="92492" bIns="46246"/>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 to provide intro – remember to mention the logistics of the workshop – presentation, open house, survey station – pass it to Jennifer </a:t>
            </a:r>
          </a:p>
        </p:txBody>
      </p:sp>
    </p:spTree>
    <p:extLst>
      <p:ext uri="{BB962C8B-B14F-4D97-AF65-F5344CB8AC3E}">
        <p14:creationId xmlns:p14="http://schemas.microsoft.com/office/powerpoint/2010/main" val="355392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plan for the full buildout of the City a plan must be created to ensure that the development happens in an orderly fashion and considers all the needs that will be required to create complete neighborhoods and not a patchwork with incomplete areas in between. </a:t>
            </a:r>
          </a:p>
          <a:p>
            <a:endParaRPr lang="en-US" dirty="0"/>
          </a:p>
          <a:p>
            <a:r>
              <a:rPr lang="en-US" dirty="0"/>
              <a:t>The City, not unlike most other cities, is in a housing crisis and needs to plan accordingly to ensure the crisis is addressed and the City is in a position in the future to respond to the ever-changing market </a:t>
            </a:r>
          </a:p>
          <a:p>
            <a:endParaRPr lang="en-US" dirty="0"/>
          </a:p>
          <a:p>
            <a:r>
              <a:rPr lang="en-US" dirty="0"/>
              <a:t>As mentioned in the previous slides, the Specific Plan and associated environmental assessment were included anticipated in the General Plan and are being completed to address the housing and growth needs of the City. </a:t>
            </a:r>
          </a:p>
        </p:txBody>
      </p:sp>
    </p:spTree>
    <p:extLst>
      <p:ext uri="{BB962C8B-B14F-4D97-AF65-F5344CB8AC3E}">
        <p14:creationId xmlns:p14="http://schemas.microsoft.com/office/powerpoint/2010/main" val="312692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review what we heard in the previous workshops</a:t>
            </a:r>
          </a:p>
        </p:txBody>
      </p:sp>
    </p:spTree>
    <p:extLst>
      <p:ext uri="{BB962C8B-B14F-4D97-AF65-F5344CB8AC3E}">
        <p14:creationId xmlns:p14="http://schemas.microsoft.com/office/powerpoint/2010/main" val="192767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the outreach are to reintroduce the Specific Plan and why it is being started again, to get an understanding of the Plan Area today and what the challenges are, and listen to the existing community on their concerns. </a:t>
            </a:r>
          </a:p>
          <a:p>
            <a:endParaRPr lang="en-US" dirty="0"/>
          </a:p>
          <a:p>
            <a:endParaRPr lang="en-US" dirty="0"/>
          </a:p>
          <a:p>
            <a:r>
              <a:rPr lang="en-US" dirty="0"/>
              <a:t>Through the listening process, we want to make sure that we confirm with you what we heard and let you know how we will use that information and how to stay engaged</a:t>
            </a:r>
          </a:p>
        </p:txBody>
      </p:sp>
    </p:spTree>
    <p:extLst>
      <p:ext uri="{BB962C8B-B14F-4D97-AF65-F5344CB8AC3E}">
        <p14:creationId xmlns:p14="http://schemas.microsoft.com/office/powerpoint/2010/main" val="69743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two workshops, we had over 150 participants </a:t>
            </a:r>
          </a:p>
          <a:p>
            <a:endParaRPr lang="en-US" dirty="0"/>
          </a:p>
          <a:p>
            <a:r>
              <a:rPr lang="en-US" dirty="0"/>
              <a:t>Not all participants filled out the comment cards, but those that did showed us that there was a good representation of residents and business or property owners. </a:t>
            </a:r>
          </a:p>
          <a:p>
            <a:endParaRPr lang="en-US" dirty="0"/>
          </a:p>
          <a:p>
            <a:r>
              <a:rPr lang="en-US" dirty="0"/>
              <a:t>Additionally, you may have noticed that staff took several notes during the activities to get a full understanding of the concerns and what needed to be further addressed or modified in the Specific Plan </a:t>
            </a:r>
          </a:p>
          <a:p>
            <a:endParaRPr lang="en-US" dirty="0"/>
          </a:p>
          <a:p>
            <a:r>
              <a:rPr lang="en-US" dirty="0"/>
              <a:t>The responses in the comment cards varied, but one-fifth of them indicated opposition to the plan. Not everyone completed a comment card, but we heard those in opposition loud and clear</a:t>
            </a:r>
          </a:p>
        </p:txBody>
      </p:sp>
    </p:spTree>
    <p:extLst>
      <p:ext uri="{BB962C8B-B14F-4D97-AF65-F5344CB8AC3E}">
        <p14:creationId xmlns:p14="http://schemas.microsoft.com/office/powerpoint/2010/main" val="327401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Many Workshop attendees are </a:t>
            </a:r>
            <a:r>
              <a:rPr lang="en-US" sz="1050" i="0" dirty="0">
                <a:solidFill>
                  <a:schemeClr val="tx1"/>
                </a:solidFill>
                <a:effectLst/>
              </a:rPr>
              <a:t>concerned with how implementation would impact those who already live there</a:t>
            </a:r>
            <a:r>
              <a:rPr lang="en-US" sz="1050" i="0" dirty="0">
                <a:solidFill>
                  <a:schemeClr val="tx1"/>
                </a:solidFill>
              </a:rPr>
              <a:t>. </a:t>
            </a: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1050" i="0" dirty="0">
              <a:solidFill>
                <a:schemeClr val="tx1"/>
              </a:solidFill>
            </a:endParaRP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There was also a contingent of workshop attendees who </a:t>
            </a:r>
            <a:r>
              <a:rPr lang="en-US" sz="1050" i="0" dirty="0">
                <a:solidFill>
                  <a:schemeClr val="tx1"/>
                </a:solidFill>
                <a:effectLst/>
              </a:rPr>
              <a:t>expressed their opposition to the Specific Plan</a:t>
            </a:r>
            <a:r>
              <a:rPr lang="en-US" sz="1050" i="0" dirty="0">
                <a:solidFill>
                  <a:schemeClr val="tx1"/>
                </a:solidFill>
              </a:rPr>
              <a:t>. </a:t>
            </a: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1050" i="0" dirty="0">
              <a:solidFill>
                <a:schemeClr val="tx1"/>
              </a:solidFill>
            </a:endParaRP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Their </a:t>
            </a:r>
            <a:r>
              <a:rPr lang="en-US" sz="1050" i="0" dirty="0">
                <a:solidFill>
                  <a:schemeClr val="tx1"/>
                </a:solidFill>
                <a:effectLst/>
              </a:rPr>
              <a:t>desire is for the Plan Area to remain in its current state</a:t>
            </a:r>
            <a:r>
              <a:rPr lang="en-US" sz="1050" i="0" dirty="0">
                <a:solidFill>
                  <a:schemeClr val="tx1"/>
                </a:solidFill>
              </a:rPr>
              <a:t>. </a:t>
            </a: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1050" i="0" dirty="0">
              <a:solidFill>
                <a:schemeClr val="tx1"/>
              </a:solidFill>
            </a:endParaRP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It was stated by several attendees that such </a:t>
            </a:r>
            <a:r>
              <a:rPr lang="en-US" sz="1050" i="0" dirty="0">
                <a:solidFill>
                  <a:schemeClr val="tx1"/>
                </a:solidFill>
                <a:effectLst/>
              </a:rPr>
              <a:t>disagreement with the plan has existed from its inception.</a:t>
            </a: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1050" i="0" dirty="0">
              <a:solidFill>
                <a:schemeClr val="tx1"/>
              </a:solidFill>
              <a:effectLst/>
            </a:endParaRP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 The City of Fresno has decided to hold an additional listening session to catalog the views of those who are completely opposed to the SEDA Specific Plan. </a:t>
            </a: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1050" i="0" dirty="0">
              <a:solidFill>
                <a:schemeClr val="tx1"/>
              </a:solidFill>
            </a:endParaRPr>
          </a:p>
          <a:p>
            <a:pPr marL="285750" indent="0" algn="l" defTabSz="914400" hangingPunct="1">
              <a:lnSpc>
                <a:spcPct val="100000"/>
              </a:lnSpc>
              <a:buNone/>
              <a:defRPr sz="2200">
                <a:solidFill>
                  <a:srgbClr val="FFFFFF"/>
                </a:solidFill>
                <a:latin typeface="Carmen Sans SemiBold"/>
                <a:ea typeface="Carmen Sans SemiBold"/>
                <a:cs typeface="Carmen Sans SemiBold"/>
                <a:sym typeface="Carmen Sans SemiBold"/>
              </a:defRPr>
            </a:pPr>
            <a:r>
              <a:rPr lang="en-US" sz="1050" i="0" dirty="0">
                <a:solidFill>
                  <a:schemeClr val="tx1"/>
                </a:solidFill>
              </a:rPr>
              <a:t>The listening session will be held on June 14</a:t>
            </a:r>
            <a:r>
              <a:rPr lang="en-US" sz="1050" i="0" baseline="30000" dirty="0">
                <a:solidFill>
                  <a:schemeClr val="tx1"/>
                </a:solidFill>
              </a:rPr>
              <a:t>th</a:t>
            </a:r>
            <a:r>
              <a:rPr lang="en-US" sz="1050" i="0" dirty="0">
                <a:solidFill>
                  <a:schemeClr val="tx1"/>
                </a:solidFill>
              </a:rPr>
              <a:t> at Sequoia Elementary School. I  will cover this again in “Next Steps” </a:t>
            </a:r>
            <a:endParaRPr lang="en-US" i="0" dirty="0">
              <a:solidFill>
                <a:schemeClr val="tx1"/>
              </a:solidFill>
            </a:endParaRPr>
          </a:p>
        </p:txBody>
      </p:sp>
    </p:spTree>
    <p:extLst>
      <p:ext uri="{BB962C8B-B14F-4D97-AF65-F5344CB8AC3E}">
        <p14:creationId xmlns:p14="http://schemas.microsoft.com/office/powerpoint/2010/main" val="344936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review what we heard related to 4 main topic areas and identify the existing policies that address those concerns</a:t>
            </a:r>
          </a:p>
          <a:p>
            <a:endParaRPr lang="en-US" dirty="0"/>
          </a:p>
          <a:p>
            <a:r>
              <a:rPr lang="en-US" dirty="0"/>
              <a:t>I want to point out that the policies listed do not completely address all of the concerns, and in the coming months' Staff will use what we heard to modify and add policies to further address the concerns </a:t>
            </a:r>
          </a:p>
          <a:p>
            <a:endParaRPr lang="en-US" dirty="0"/>
          </a:p>
          <a:p>
            <a:r>
              <a:rPr lang="en-US" dirty="0"/>
              <a:t>If you have any questions throughout this portion of the presentation please write them down on the comment card, and the Subject Matter Experts can answer them during the open house portion of the workshop </a:t>
            </a:r>
          </a:p>
        </p:txBody>
      </p:sp>
    </p:spTree>
    <p:extLst>
      <p:ext uri="{BB962C8B-B14F-4D97-AF65-F5344CB8AC3E}">
        <p14:creationId xmlns:p14="http://schemas.microsoft.com/office/powerpoint/2010/main" val="8047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of landscape changing from country to city</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country landscape becoming suburban or urban landscape</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potential loss of wildlife</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potential loss of tight-knit community feel</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loss of farmland</a:t>
            </a:r>
          </a:p>
          <a:p>
            <a:endParaRPr lang="en-US" dirty="0"/>
          </a:p>
        </p:txBody>
      </p:sp>
    </p:spTree>
    <p:extLst>
      <p:ext uri="{BB962C8B-B14F-4D97-AF65-F5344CB8AC3E}">
        <p14:creationId xmlns:p14="http://schemas.microsoft.com/office/powerpoint/2010/main" val="411011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pPr marL="171450" indent="-171450">
              <a:buFontTx/>
              <a:buChar char="-"/>
            </a:pPr>
            <a:r>
              <a:rPr lang="en-US" dirty="0"/>
              <a:t>Ensuring strategic farmland is considered as the Plan Area develops </a:t>
            </a:r>
          </a:p>
          <a:p>
            <a:pPr marL="171450" indent="-171450">
              <a:buFontTx/>
              <a:buChar char="-"/>
            </a:pPr>
            <a:endParaRPr lang="en-US" dirty="0"/>
          </a:p>
          <a:p>
            <a:pPr marL="171450" indent="-171450">
              <a:buFontTx/>
              <a:buChar char="-"/>
            </a:pPr>
            <a:r>
              <a:rPr lang="en-US" dirty="0"/>
              <a:t>Establishing an open space network that includes components of the historic agricultural roots while also looking to provide employment opportunities </a:t>
            </a:r>
          </a:p>
          <a:p>
            <a:pPr marL="171450" indent="-171450">
              <a:buFontTx/>
              <a:buChar char="-"/>
            </a:pPr>
            <a:endParaRPr lang="en-US" dirty="0"/>
          </a:p>
          <a:p>
            <a:pPr marL="171450" indent="-171450">
              <a:buFontTx/>
              <a:buChar char="-"/>
            </a:pPr>
            <a:r>
              <a:rPr lang="en-US" dirty="0"/>
              <a:t>Making sure that the existing wildlife is planned for in new development and the open space in the plan area </a:t>
            </a:r>
          </a:p>
        </p:txBody>
      </p:sp>
    </p:spTree>
    <p:extLst>
      <p:ext uri="{BB962C8B-B14F-4D97-AF65-F5344CB8AC3E}">
        <p14:creationId xmlns:p14="http://schemas.microsoft.com/office/powerpoint/2010/main" val="67739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a:r>
          </a:p>
          <a:p>
            <a:endParaRPr lang="en-US" dirty="0"/>
          </a:p>
          <a:p>
            <a:pPr marL="171450" indent="-171450">
              <a:buFontTx/>
              <a:buChar char="-"/>
            </a:pPr>
            <a:r>
              <a:rPr lang="en-US" dirty="0"/>
              <a:t>Creating open space that compliments the natural habitat </a:t>
            </a:r>
          </a:p>
          <a:p>
            <a:pPr marL="171450" indent="-171450">
              <a:buFontTx/>
              <a:buChar char="-"/>
            </a:pPr>
            <a:endParaRPr lang="en-US" dirty="0"/>
          </a:p>
          <a:p>
            <a:pPr marL="171450" indent="-171450">
              <a:buFontTx/>
              <a:buChar char="-"/>
            </a:pPr>
            <a:r>
              <a:rPr lang="en-US" dirty="0"/>
              <a:t>Establishing land use and associated development standards that concentrate housing in the town centers and transitions to lower densities as it fans out </a:t>
            </a:r>
          </a:p>
          <a:p>
            <a:pPr marL="171450" indent="-171450">
              <a:buFontTx/>
              <a:buChar char="-"/>
            </a:pPr>
            <a:endParaRPr lang="en-US" dirty="0"/>
          </a:p>
          <a:p>
            <a:pPr marL="171450" indent="-171450">
              <a:buFontTx/>
              <a:buChar char="-"/>
            </a:pPr>
            <a:r>
              <a:rPr lang="en-US" dirty="0"/>
              <a:t>Creation of an ag buffer on the eastern boundary and ensure there are opportunities for farmers to grow throughout the Plan Area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Tree>
    <p:extLst>
      <p:ext uri="{BB962C8B-B14F-4D97-AF65-F5344CB8AC3E}">
        <p14:creationId xmlns:p14="http://schemas.microsoft.com/office/powerpoint/2010/main" val="2961313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Not everyone wants development</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Not everyone wants to remain rural</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about rural-to-urban transition</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industrial concentration </a:t>
            </a:r>
          </a:p>
          <a:p>
            <a:endParaRPr lang="en-US" dirty="0"/>
          </a:p>
        </p:txBody>
      </p:sp>
    </p:spTree>
    <p:extLst>
      <p:ext uri="{BB962C8B-B14F-4D97-AF65-F5344CB8AC3E}">
        <p14:creationId xmlns:p14="http://schemas.microsoft.com/office/powerpoint/2010/main" val="358019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I’m Jennifer Clark the Planning and Development Director for the City of Fresno and I will walk you through the presentation tonight. As Sophia mentioned, the workshop will consist of a presentation followed by an open house where you can ask subject matter experts any questions you have.  </a:t>
            </a:r>
          </a:p>
          <a:p>
            <a:endParaRPr lang="en-US" dirty="0"/>
          </a:p>
          <a:p>
            <a:r>
              <a:rPr lang="en-US" dirty="0"/>
              <a:t>This is the third and final workshop for the Southeast Development Area Specific Plan, better known as SEDA. How many attended one or both of the previous workshops?</a:t>
            </a:r>
          </a:p>
          <a:p>
            <a:endParaRPr lang="en-US" dirty="0"/>
          </a:p>
          <a:p>
            <a:r>
              <a:rPr lang="en-US" dirty="0"/>
              <a:t>Tonight, I will provide a brief recap on the background of SEDA and why we are updating the Plan, but most of the presentation will be focused on what we heard at the previous two workshops and how the existing policies address those concerns. </a:t>
            </a:r>
          </a:p>
          <a:p>
            <a:endParaRPr lang="en-US" dirty="0"/>
          </a:p>
          <a:p>
            <a:r>
              <a:rPr lang="en-US" dirty="0"/>
              <a:t>I will finish by recapping the next steps in the planning process and how you can continue to engage and comment on the plan </a:t>
            </a:r>
          </a:p>
        </p:txBody>
      </p:sp>
    </p:spTree>
    <p:extLst>
      <p:ext uri="{BB962C8B-B14F-4D97-AF65-F5344CB8AC3E}">
        <p14:creationId xmlns:p14="http://schemas.microsoft.com/office/powerpoint/2010/main" val="1917701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pPr marL="171450" indent="-171450">
              <a:buFontTx/>
              <a:buChar char="-"/>
            </a:pPr>
            <a:r>
              <a:rPr lang="en-US" dirty="0"/>
              <a:t>Making sure that the City works with appropriate partners to limit the impacts of new development through clean energy projects </a:t>
            </a:r>
          </a:p>
          <a:p>
            <a:pPr marL="171450" indent="-171450">
              <a:buFontTx/>
              <a:buChar char="-"/>
            </a:pPr>
            <a:endParaRPr lang="en-US" dirty="0"/>
          </a:p>
          <a:p>
            <a:pPr marL="171450" indent="-171450">
              <a:buFontTx/>
              <a:buChar char="-"/>
            </a:pPr>
            <a:r>
              <a:rPr lang="en-US" dirty="0"/>
              <a:t>Limiting the conversation of culturally </a:t>
            </a:r>
            <a:r>
              <a:rPr lang="en-US" dirty="0">
                <a:solidFill>
                  <a:schemeClr val="tx1"/>
                </a:solidFill>
              </a:rPr>
              <a:t>significant</a:t>
            </a:r>
            <a:r>
              <a:rPr lang="en-US" dirty="0"/>
              <a:t> land and again through the creation of the Ag buffer </a:t>
            </a:r>
          </a:p>
          <a:p>
            <a:pPr marL="171450" indent="-171450">
              <a:buFontTx/>
              <a:buChar char="-"/>
            </a:pPr>
            <a:endParaRPr lang="en-US" dirty="0"/>
          </a:p>
          <a:p>
            <a:pPr marL="171450" indent="-171450">
              <a:buFontTx/>
              <a:buChar char="-"/>
            </a:pPr>
            <a:endParaRPr lang="en-US" dirty="0"/>
          </a:p>
        </p:txBody>
      </p:sp>
    </p:spTree>
    <p:extLst>
      <p:ext uri="{BB962C8B-B14F-4D97-AF65-F5344CB8AC3E}">
        <p14:creationId xmlns:p14="http://schemas.microsoft.com/office/powerpoint/2010/main" val="3001971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a:r>
          </a:p>
          <a:p>
            <a:endParaRPr lang="en-US" dirty="0"/>
          </a:p>
          <a:p>
            <a:pPr marL="171450" indent="-171450">
              <a:buFontTx/>
              <a:buChar char="-"/>
            </a:pPr>
            <a:r>
              <a:rPr lang="en-US" dirty="0"/>
              <a:t>Promotion of the concentration of jobs, ones that complement the strengths of Fresno and the Plan Area </a:t>
            </a:r>
          </a:p>
          <a:p>
            <a:pPr marL="171450" indent="-171450">
              <a:buFontTx/>
              <a:buChar char="-"/>
            </a:pPr>
            <a:endParaRPr lang="en-US" dirty="0"/>
          </a:p>
          <a:p>
            <a:pPr marL="171450" indent="-171450">
              <a:buFontTx/>
              <a:buChar char="-"/>
            </a:pPr>
            <a:r>
              <a:rPr lang="en-US" dirty="0"/>
              <a:t>For the Plan Area to grow and consider all that was mentioned is to make sure it is phased appropriately – this will be done through the creation of a detailed phasing plan that considers all components needed for holistic development </a:t>
            </a:r>
          </a:p>
        </p:txBody>
      </p:sp>
    </p:spTree>
    <p:extLst>
      <p:ext uri="{BB962C8B-B14F-4D97-AF65-F5344CB8AC3E}">
        <p14:creationId xmlns:p14="http://schemas.microsoft.com/office/powerpoint/2010/main" val="19492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review the concerns we heard with Water, Sewer and Storm Drainage </a:t>
            </a:r>
          </a:p>
        </p:txBody>
      </p:sp>
    </p:spTree>
    <p:extLst>
      <p:ext uri="{BB962C8B-B14F-4D97-AF65-F5344CB8AC3E}">
        <p14:creationId xmlns:p14="http://schemas.microsoft.com/office/powerpoint/2010/main" val="119012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future groundwater levels</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where the water will come from</a:t>
            </a:r>
          </a:p>
          <a:p>
            <a:endParaRPr lang="en-US" dirty="0"/>
          </a:p>
        </p:txBody>
      </p:sp>
    </p:spTree>
    <p:extLst>
      <p:ext uri="{BB962C8B-B14F-4D97-AF65-F5344CB8AC3E}">
        <p14:creationId xmlns:p14="http://schemas.microsoft.com/office/powerpoint/2010/main" val="2655357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pPr marL="171450" indent="-171450">
              <a:buFontTx/>
              <a:buChar char="-"/>
            </a:pPr>
            <a:r>
              <a:rPr lang="en-US" dirty="0"/>
              <a:t>Ensuring that as much surface water as possible is used – the </a:t>
            </a:r>
            <a:r>
              <a:rPr lang="en-US" dirty="0">
                <a:solidFill>
                  <a:schemeClr val="tx1"/>
                </a:solidFill>
              </a:rPr>
              <a:t>Infrastructure Assessment will address this and establish the best path </a:t>
            </a:r>
          </a:p>
          <a:p>
            <a:pPr marL="171450" indent="-171450">
              <a:buFontTx/>
              <a:buChar char="-"/>
            </a:pPr>
            <a:endParaRPr lang="en-US" dirty="0">
              <a:solidFill>
                <a:schemeClr val="tx1"/>
              </a:solidFill>
            </a:endParaRPr>
          </a:p>
          <a:p>
            <a:pPr marL="171450" indent="-171450">
              <a:buFontTx/>
              <a:buChar char="-"/>
            </a:pPr>
            <a:r>
              <a:rPr lang="en-US" dirty="0">
                <a:solidFill>
                  <a:schemeClr val="tx1"/>
                </a:solidFill>
              </a:rPr>
              <a:t>There are several statewide and regional policies that will need to be followed to make sure all water for the plan area is accounted for</a:t>
            </a:r>
            <a:endParaRPr lang="en-US" dirty="0"/>
          </a:p>
        </p:txBody>
      </p:sp>
    </p:spTree>
    <p:extLst>
      <p:ext uri="{BB962C8B-B14F-4D97-AF65-F5344CB8AC3E}">
        <p14:creationId xmlns:p14="http://schemas.microsoft.com/office/powerpoint/2010/main" val="185373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a:r>
          </a:p>
          <a:p>
            <a:endParaRPr lang="en-US" dirty="0"/>
          </a:p>
          <a:p>
            <a:pPr marL="171450" indent="-171450">
              <a:buFontTx/>
              <a:buChar char="-"/>
            </a:pPr>
            <a:r>
              <a:rPr lang="en-US" dirty="0"/>
              <a:t>The Plan Area will require the use of several sources of water that will be used for a variety of uses</a:t>
            </a:r>
          </a:p>
          <a:p>
            <a:pPr marL="171450" indent="-171450">
              <a:buFontTx/>
              <a:buChar char="-"/>
            </a:pPr>
            <a:endParaRPr lang="en-US" dirty="0"/>
          </a:p>
          <a:p>
            <a:pPr marL="171450" indent="-171450">
              <a:buFontTx/>
              <a:buChar char="-"/>
            </a:pPr>
            <a:r>
              <a:rPr lang="en-US" dirty="0"/>
              <a:t>The </a:t>
            </a:r>
            <a:r>
              <a:rPr lang="en-US" dirty="0">
                <a:solidFill>
                  <a:schemeClr val="tx1"/>
                </a:solidFill>
              </a:rPr>
              <a:t>Infrastructure Assessment will address this in detail and vital for the success of the Specific Plan </a:t>
            </a:r>
            <a:endParaRPr lang="en-US" dirty="0"/>
          </a:p>
        </p:txBody>
      </p:sp>
    </p:spTree>
    <p:extLst>
      <p:ext uri="{BB962C8B-B14F-4D97-AF65-F5344CB8AC3E}">
        <p14:creationId xmlns:p14="http://schemas.microsoft.com/office/powerpoint/2010/main" val="198489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future water contamination</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whether existing residents &amp; businesses would need to tap into City water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being forced to tap into City water and being forced to pay for it </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flood zones and storm water runoff</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adding a sewer plant and where it would be located</a:t>
            </a:r>
          </a:p>
          <a:p>
            <a:endParaRPr lang="en-US" dirty="0"/>
          </a:p>
        </p:txBody>
      </p:sp>
    </p:spTree>
    <p:extLst>
      <p:ext uri="{BB962C8B-B14F-4D97-AF65-F5344CB8AC3E}">
        <p14:creationId xmlns:p14="http://schemas.microsoft.com/office/powerpoint/2010/main" val="2204455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r>
              <a:rPr lang="en-US" dirty="0"/>
              <a:t>- Planning for the required resources and infrastructure will be needed and where efficiency and partnerships can be identified </a:t>
            </a:r>
          </a:p>
        </p:txBody>
      </p:sp>
    </p:spTree>
    <p:extLst>
      <p:ext uri="{BB962C8B-B14F-4D97-AF65-F5344CB8AC3E}">
        <p14:creationId xmlns:p14="http://schemas.microsoft.com/office/powerpoint/2010/main" val="318723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review the concerns we heard with Transportation and Trails </a:t>
            </a:r>
          </a:p>
        </p:txBody>
      </p:sp>
    </p:spTree>
    <p:extLst>
      <p:ext uri="{BB962C8B-B14F-4D97-AF65-F5344CB8AC3E}">
        <p14:creationId xmlns:p14="http://schemas.microsoft.com/office/powerpoint/2010/main" val="3577367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Roads should be completely developed at once instead of over time</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05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Many existing roads currently in disrepair or not fully built</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05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Concern over current traffic congestion (current &amp; future)</a:t>
            </a:r>
          </a:p>
          <a:p>
            <a:endParaRPr lang="en-US" dirty="0"/>
          </a:p>
        </p:txBody>
      </p:sp>
    </p:spTree>
    <p:extLst>
      <p:ext uri="{BB962C8B-B14F-4D97-AF65-F5344CB8AC3E}">
        <p14:creationId xmlns:p14="http://schemas.microsoft.com/office/powerpoint/2010/main" val="3556446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let's review how we got here in the first place. </a:t>
            </a:r>
          </a:p>
        </p:txBody>
      </p:sp>
    </p:spTree>
    <p:extLst>
      <p:ext uri="{BB962C8B-B14F-4D97-AF65-F5344CB8AC3E}">
        <p14:creationId xmlns:p14="http://schemas.microsoft.com/office/powerpoint/2010/main" val="370217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pPr marL="171450" indent="-171450">
              <a:buFontTx/>
              <a:buChar char="-"/>
            </a:pPr>
            <a:r>
              <a:rPr lang="en-US" dirty="0"/>
              <a:t>Ensure that development is planned with all infrastructure is consider – this includes making sure the streets are built for all users and completed as the Plan Area develops </a:t>
            </a:r>
          </a:p>
          <a:p>
            <a:pPr marL="171450" indent="-171450">
              <a:buFontTx/>
              <a:buChar char="-"/>
            </a:pPr>
            <a:endParaRPr lang="en-US" dirty="0"/>
          </a:p>
          <a:p>
            <a:pPr marL="171450" indent="-171450">
              <a:buFontTx/>
              <a:buChar char="-"/>
            </a:pPr>
            <a:r>
              <a:rPr lang="en-US" dirty="0"/>
              <a:t>Establishing Land Uses and associated development standards that allow for residents to live near where they will work and have the ability to get there by walking or taking the bus</a:t>
            </a:r>
          </a:p>
        </p:txBody>
      </p:sp>
    </p:spTree>
    <p:extLst>
      <p:ext uri="{BB962C8B-B14F-4D97-AF65-F5344CB8AC3E}">
        <p14:creationId xmlns:p14="http://schemas.microsoft.com/office/powerpoint/2010/main" val="2461456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a:r>
          </a:p>
          <a:p>
            <a:endParaRPr lang="en-US" dirty="0"/>
          </a:p>
          <a:p>
            <a:pPr marL="171450" indent="-171450">
              <a:buFontTx/>
              <a:buChar char="-"/>
            </a:pPr>
            <a:r>
              <a:rPr lang="en-US" dirty="0"/>
              <a:t>Making sure the streets that are built to ensure the safety of all users </a:t>
            </a:r>
          </a:p>
          <a:p>
            <a:pPr marL="171450" indent="-171450">
              <a:buFontTx/>
              <a:buChar char="-"/>
            </a:pPr>
            <a:endParaRPr lang="en-US" dirty="0"/>
          </a:p>
          <a:p>
            <a:pPr marL="171450" indent="-171450">
              <a:buFontTx/>
              <a:buChar char="-"/>
            </a:pPr>
            <a:r>
              <a:rPr lang="en-US" dirty="0"/>
              <a:t>This will be completed through the </a:t>
            </a:r>
            <a:r>
              <a:rPr lang="en-US" dirty="0">
                <a:solidFill>
                  <a:schemeClr val="tx1"/>
                </a:solidFill>
              </a:rPr>
              <a:t>infrastructure study that will identify all the needed infrastructure, related costs, and financing mechanisms to support the infrastructure. </a:t>
            </a:r>
            <a:endParaRPr lang="en-US" dirty="0"/>
          </a:p>
        </p:txBody>
      </p:sp>
    </p:spTree>
    <p:extLst>
      <p:ext uri="{BB962C8B-B14F-4D97-AF65-F5344CB8AC3E}">
        <p14:creationId xmlns:p14="http://schemas.microsoft.com/office/powerpoint/2010/main" val="786883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Trails should be designed for pedestrian and bike safety </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Trails should be designed with privacy and security in mind for adjacent property owners</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Canal adjacent property lines often go to center of canals. </a:t>
            </a:r>
            <a:r>
              <a:rPr lang="en-US" sz="2000" dirty="0">
                <a:solidFill>
                  <a:schemeClr val="tx1"/>
                </a:solidFill>
                <a:latin typeface="Carmen Sans ExtraBold"/>
                <a:sym typeface="Calibri Light"/>
              </a:rPr>
              <a:t>Concern over property rights. </a:t>
            </a:r>
          </a:p>
          <a:p>
            <a:pPr marL="388619" lvl="3" indent="0">
              <a:spcBef>
                <a:spcPts val="0"/>
              </a:spcBef>
              <a:buSzTx/>
              <a:buNone/>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Concern about encampments along trails</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Several people voiced not wanting trails at all</a:t>
            </a:r>
          </a:p>
          <a:p>
            <a:endParaRPr lang="en-US" dirty="0"/>
          </a:p>
        </p:txBody>
      </p:sp>
    </p:spTree>
    <p:extLst>
      <p:ext uri="{BB962C8B-B14F-4D97-AF65-F5344CB8AC3E}">
        <p14:creationId xmlns:p14="http://schemas.microsoft.com/office/powerpoint/2010/main" val="4079692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 </a:t>
            </a:r>
          </a:p>
          <a:p>
            <a:endParaRPr lang="en-US" dirty="0"/>
          </a:p>
          <a:p>
            <a:pPr marL="171450" indent="-171450">
              <a:buFontTx/>
              <a:buChar char="-"/>
            </a:pPr>
            <a:r>
              <a:rPr lang="en-US" dirty="0"/>
              <a:t>Building the streets to allow for all types of users and is well connected to allow for coinvented and safe travel </a:t>
            </a:r>
          </a:p>
          <a:p>
            <a:pPr marL="171450" indent="-171450">
              <a:buFontTx/>
              <a:buChar char="-"/>
            </a:pPr>
            <a:endParaRPr lang="en-US" dirty="0"/>
          </a:p>
          <a:p>
            <a:pPr marL="171450" indent="-171450">
              <a:buFontTx/>
              <a:buChar char="-"/>
            </a:pPr>
            <a:r>
              <a:rPr lang="en-US" dirty="0"/>
              <a:t>Creating a trail system that compliments the natural landscape and can be used for all people in the plan area, even you that ride horses   </a:t>
            </a:r>
          </a:p>
        </p:txBody>
      </p:sp>
    </p:spTree>
    <p:extLst>
      <p:ext uri="{BB962C8B-B14F-4D97-AF65-F5344CB8AC3E}">
        <p14:creationId xmlns:p14="http://schemas.microsoft.com/office/powerpoint/2010/main" val="2275237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network that is created will need to provide options for all users, and the networks for those that will walk and ride their bikes will need to include the appropriate facilities and plan and built as the area grows   </a:t>
            </a:r>
          </a:p>
        </p:txBody>
      </p:sp>
    </p:spTree>
    <p:extLst>
      <p:ext uri="{BB962C8B-B14F-4D97-AF65-F5344CB8AC3E}">
        <p14:creationId xmlns:p14="http://schemas.microsoft.com/office/powerpoint/2010/main" val="24159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Lastly, I will review the concerns we heard with </a:t>
            </a:r>
            <a:r>
              <a:rPr lang="en-US" sz="1200" dirty="0">
                <a:solidFill>
                  <a:schemeClr val="tx1"/>
                </a:solidFill>
              </a:rPr>
              <a:t>Implementation, Phasing and Annexation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936257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City should require a higher percentage of infill development completed before annexing further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Some residents do not want to be annexed ever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annexation process, whether individual residents will have a say</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Consider phasing west to east</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endParaRPr lang="en-US" dirty="0">
              <a:solidFill>
                <a:schemeClr val="tx1"/>
              </a:solidFill>
            </a:endParaRP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Trails phased in as more density occurs</a:t>
            </a:r>
          </a:p>
          <a:p>
            <a:endParaRPr lang="en-US" dirty="0"/>
          </a:p>
        </p:txBody>
      </p:sp>
    </p:spTree>
    <p:extLst>
      <p:ext uri="{BB962C8B-B14F-4D97-AF65-F5344CB8AC3E}">
        <p14:creationId xmlns:p14="http://schemas.microsoft.com/office/powerpoint/2010/main" val="60277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policies that look to address some of these concerns include policies that: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   Establishing land use and associated development standards that concentrate housing in the town centers and transitions to lower densities as it fans out </a:t>
            </a:r>
          </a:p>
          <a:p>
            <a:endParaRPr lang="en-US" dirty="0"/>
          </a:p>
          <a:p>
            <a:pPr marL="171450" indent="-171450">
              <a:buFontTx/>
              <a:buChar char="-"/>
            </a:pPr>
            <a:r>
              <a:rPr lang="en-US" dirty="0"/>
              <a:t>Creation of detailed policies and procedures for orderly development that does create gaps in infrastructure</a:t>
            </a:r>
          </a:p>
          <a:p>
            <a:pPr marL="171450" indent="-171450">
              <a:buFontTx/>
              <a:buChar char="-"/>
            </a:pPr>
            <a:endParaRPr lang="en-US" dirty="0"/>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For the Plan Area to grow to make sure it is phased appropriately is crucial – this will be done through the creation of a detailed phasing plan that considers all components needed for holistic development </a:t>
            </a:r>
          </a:p>
          <a:p>
            <a:pPr marL="171450" indent="-171450">
              <a:buFontTx/>
              <a:buChar char="-"/>
            </a:pPr>
            <a:endParaRPr lang="en-US" dirty="0"/>
          </a:p>
          <a:p>
            <a:endParaRPr lang="en-US" dirty="0"/>
          </a:p>
        </p:txBody>
      </p:sp>
    </p:spTree>
    <p:extLst>
      <p:ext uri="{BB962C8B-B14F-4D97-AF65-F5344CB8AC3E}">
        <p14:creationId xmlns:p14="http://schemas.microsoft.com/office/powerpoint/2010/main" val="2809860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in the process will be to complete the Specific Plan and release it for public review </a:t>
            </a:r>
          </a:p>
          <a:p>
            <a:endParaRPr lang="en-US" dirty="0"/>
          </a:p>
          <a:p>
            <a:r>
              <a:rPr lang="en-US" dirty="0"/>
              <a:t>Complete the Environmental Impact Report </a:t>
            </a:r>
          </a:p>
          <a:p>
            <a:endParaRPr lang="en-US" dirty="0"/>
          </a:p>
          <a:p>
            <a:r>
              <a:rPr lang="en-US" dirty="0"/>
              <a:t>Take it thorough the required approval process </a:t>
            </a:r>
          </a:p>
        </p:txBody>
      </p:sp>
    </p:spTree>
    <p:extLst>
      <p:ext uri="{BB962C8B-B14F-4D97-AF65-F5344CB8AC3E}">
        <p14:creationId xmlns:p14="http://schemas.microsoft.com/office/powerpoint/2010/main" val="658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200">
                <a:solidFill>
                  <a:srgbClr val="FFFFFF"/>
                </a:solidFill>
                <a:latin typeface="Carmen Sans ExtraBold"/>
                <a:ea typeface="Carmen Sans ExtraBold"/>
                <a:cs typeface="Carmen Sans ExtraBold"/>
                <a:sym typeface="Carmen Sans ExtraBold"/>
              </a:defRPr>
            </a:pPr>
            <a:r>
              <a:rPr lang="en-US" b="1" dirty="0">
                <a:solidFill>
                  <a:schemeClr val="tx1"/>
                </a:solidFill>
              </a:rPr>
              <a:t>Opposition Listening Session</a:t>
            </a:r>
          </a:p>
          <a:p>
            <a:pPr>
              <a:defRPr sz="2200">
                <a:solidFill>
                  <a:srgbClr val="FFFFFF"/>
                </a:solidFill>
                <a:latin typeface="Carmen Sans ExtraBold"/>
                <a:ea typeface="Carmen Sans ExtraBold"/>
                <a:cs typeface="Carmen Sans ExtraBold"/>
                <a:sym typeface="Carmen Sans ExtraBold"/>
              </a:defRPr>
            </a:pPr>
            <a:endParaRPr lang="en-US" sz="8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Date:   Tuesday, June 14</a:t>
            </a:r>
            <a:r>
              <a:rPr lang="en-US" baseline="30000" dirty="0">
                <a:solidFill>
                  <a:schemeClr val="tx1"/>
                </a:solidFill>
              </a:rPr>
              <a:t>th </a:t>
            </a:r>
            <a:r>
              <a:rPr lang="en-US" dirty="0">
                <a:solidFill>
                  <a:schemeClr val="tx1"/>
                </a:solidFill>
              </a:rPr>
              <a:t> </a:t>
            </a:r>
          </a:p>
          <a:p>
            <a:pPr>
              <a:defRPr sz="2200">
                <a:solidFill>
                  <a:srgbClr val="FFFFFF"/>
                </a:solidFill>
                <a:latin typeface="Carmen Sans ExtraBold"/>
                <a:ea typeface="Carmen Sans ExtraBold"/>
                <a:cs typeface="Carmen Sans ExtraBold"/>
                <a:sym typeface="Carmen Sans ExtraBold"/>
              </a:defRPr>
            </a:pPr>
            <a:endParaRPr lang="en-US" sz="1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Time:   6-8 pm </a:t>
            </a:r>
          </a:p>
          <a:p>
            <a:pPr>
              <a:defRPr sz="2200">
                <a:solidFill>
                  <a:srgbClr val="FFFFFF"/>
                </a:solidFill>
                <a:latin typeface="Carmen Sans ExtraBold"/>
                <a:ea typeface="Carmen Sans ExtraBold"/>
                <a:cs typeface="Carmen Sans ExtraBold"/>
                <a:sym typeface="Carmen Sans ExtraBold"/>
              </a:defRPr>
            </a:pPr>
            <a:endParaRPr lang="en-US" sz="3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Location:   Sequoia Elementary School, </a:t>
            </a: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	     1820 S Armstrong Ave, Fresno, CA 93727</a:t>
            </a:r>
          </a:p>
          <a:p>
            <a:pPr>
              <a:defRPr sz="2200">
                <a:solidFill>
                  <a:srgbClr val="FFFFFF"/>
                </a:solidFill>
                <a:latin typeface="Carmen Sans ExtraBold"/>
                <a:ea typeface="Carmen Sans ExtraBold"/>
                <a:cs typeface="Carmen Sans ExtraBold"/>
                <a:sym typeface="Carmen Sans ExtraBold"/>
              </a:defRPr>
            </a:pPr>
            <a:endParaRPr lang="en-US" sz="3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How to Register:   tinyurl.com/</a:t>
            </a:r>
            <a:r>
              <a:rPr lang="en-US" dirty="0" err="1">
                <a:solidFill>
                  <a:schemeClr val="tx1"/>
                </a:solidFill>
              </a:rPr>
              <a:t>SEDAListeningSession</a:t>
            </a:r>
            <a:r>
              <a:rPr lang="en-US" dirty="0">
                <a:solidFill>
                  <a:schemeClr val="tx1"/>
                </a:solidFill>
              </a:rPr>
              <a:t> </a:t>
            </a:r>
            <a:endParaRPr lang="en-US" dirty="0"/>
          </a:p>
        </p:txBody>
      </p:sp>
    </p:spTree>
    <p:extLst>
      <p:ext uri="{BB962C8B-B14F-4D97-AF65-F5344CB8AC3E}">
        <p14:creationId xmlns:p14="http://schemas.microsoft.com/office/powerpoint/2010/main" val="32366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Area for SEDA can be seen here. It is the easternmost portion of the City’s Sphere of Influence, which is the identified physical boundaries and service area of the City. </a:t>
            </a:r>
          </a:p>
          <a:p>
            <a:endParaRPr lang="en-US" dirty="0"/>
          </a:p>
          <a:p>
            <a:r>
              <a:rPr lang="en-US" dirty="0"/>
              <a:t>The Plan Area was considered for incorporation into the Sphere of Influence long before the Planning process began. </a:t>
            </a:r>
            <a:endParaRPr lang="en-US" sz="1200" dirty="0">
              <a:latin typeface="+mj-lt"/>
              <a:ea typeface="+mj-ea"/>
              <a:cs typeface="+mj-cs"/>
              <a:sym typeface="Calibri"/>
            </a:endParaRPr>
          </a:p>
        </p:txBody>
      </p:sp>
    </p:spTree>
    <p:extLst>
      <p:ext uri="{BB962C8B-B14F-4D97-AF65-F5344CB8AC3E}">
        <p14:creationId xmlns:p14="http://schemas.microsoft.com/office/powerpoint/2010/main" val="582442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9013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3146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1599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9170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8165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5057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4358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1918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9598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4792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Requirements for the eventual development of SEDA included the need to complete a Specific Plan for the Plan Area and the required environmental assessment for the plan.  </a:t>
            </a:r>
          </a:p>
          <a:p>
            <a:endParaRPr lang="en-US" dirty="0"/>
          </a:p>
          <a:p>
            <a:r>
              <a:rPr lang="en-US" dirty="0"/>
              <a:t>As several of you know, this process started in 2006 and was put on hold in 2008 due to the recession. At that time, the City decided to embark on a new General Plan that would contemplate how the City would grow over the next Several Decades.  </a:t>
            </a:r>
          </a:p>
        </p:txBody>
      </p:sp>
    </p:spTree>
    <p:extLst>
      <p:ext uri="{BB962C8B-B14F-4D97-AF65-F5344CB8AC3E}">
        <p14:creationId xmlns:p14="http://schemas.microsoft.com/office/powerpoint/2010/main" val="218516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4000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6984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1046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1997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117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Plan process was extensive and where SEGA became SEDA. </a:t>
            </a:r>
          </a:p>
          <a:p>
            <a:endParaRPr lang="en-US" sz="2200" dirty="0">
              <a:solidFill>
                <a:schemeClr val="tx1"/>
              </a:solidFill>
              <a:latin typeface="Carmen Sans SemiBold"/>
              <a:ea typeface="Carmen Sans SemiBold"/>
              <a:cs typeface="Carmen Sans SemiBold"/>
              <a:sym typeface="Carmen Sans SemiBold"/>
            </a:endParaRPr>
          </a:p>
          <a:p>
            <a:r>
              <a:rPr lang="en-US" sz="2200" dirty="0">
                <a:solidFill>
                  <a:schemeClr val="tx1"/>
                </a:solidFill>
                <a:latin typeface="Carmen Sans SemiBold"/>
                <a:ea typeface="Carmen Sans SemiBold"/>
                <a:cs typeface="Carmen Sans SemiBold"/>
                <a:sym typeface="Carmen Sans SemiBold"/>
              </a:rPr>
              <a:t>SEDA, and the need for a Specific Plan, are identified in the General Plan that was adopted in 2014. The General Plan identified the need for the Specific Plan to plan for orderly development for the area. </a:t>
            </a:r>
          </a:p>
          <a:p>
            <a:endParaRPr lang="en-US" sz="2200" dirty="0">
              <a:solidFill>
                <a:schemeClr val="tx1"/>
              </a:solidFill>
              <a:latin typeface="Carmen Sans SemiBold"/>
              <a:ea typeface="Carmen Sans SemiBold"/>
              <a:cs typeface="Carmen Sans SemiBold"/>
              <a:sym typeface="Carmen Sans SemiBold"/>
            </a:endParaRPr>
          </a:p>
          <a:p>
            <a:r>
              <a:rPr lang="en-US" sz="2200" dirty="0">
                <a:solidFill>
                  <a:schemeClr val="tx1"/>
                </a:solidFill>
                <a:latin typeface="Carmen Sans SemiBold"/>
                <a:ea typeface="Carmen Sans SemiBold"/>
                <a:cs typeface="Carmen Sans SemiBold"/>
                <a:sym typeface="Carmen Sans SemiBold"/>
              </a:rPr>
              <a:t>The General Plan makes it clear that the Specific Plan is needed to establish the scale and intensity required to support the vision for the Plan Area and associated financing requirements. </a:t>
            </a:r>
          </a:p>
          <a:p>
            <a:endParaRPr lang="en-US" dirty="0"/>
          </a:p>
        </p:txBody>
      </p:sp>
    </p:spTree>
    <p:extLst>
      <p:ext uri="{BB962C8B-B14F-4D97-AF65-F5344CB8AC3E}">
        <p14:creationId xmlns:p14="http://schemas.microsoft.com/office/powerpoint/2010/main" val="331259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Plan identified priority areas that would be the primary focus for the City, within the city limits as of 2012.</a:t>
            </a:r>
          </a:p>
          <a:p>
            <a:endParaRPr lang="en-US" dirty="0"/>
          </a:p>
          <a:p>
            <a:r>
              <a:rPr lang="en-US" dirty="0"/>
              <a:t>This map shows the primary areas where incentives should be established to stimulate development, but the General Plan also identified areas where the City would grow to achieve its full buildout</a:t>
            </a:r>
          </a:p>
        </p:txBody>
      </p:sp>
    </p:spTree>
    <p:extLst>
      <p:ext uri="{BB962C8B-B14F-4D97-AF65-F5344CB8AC3E}">
        <p14:creationId xmlns:p14="http://schemas.microsoft.com/office/powerpoint/2010/main" val="112622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areas are known as Growth Areas and are identified in this map. </a:t>
            </a:r>
          </a:p>
          <a:p>
            <a:endParaRPr lang="en-US" dirty="0"/>
          </a:p>
          <a:p>
            <a:r>
              <a:rPr lang="en-US" dirty="0"/>
              <a:t>As you can see, SEDA, as well as parts of West Fresno are identified as Growth Area 2. </a:t>
            </a:r>
          </a:p>
          <a:p>
            <a:endParaRPr lang="en-US" dirty="0"/>
          </a:p>
          <a:p>
            <a:r>
              <a:rPr lang="en-US" dirty="0"/>
              <a:t>It should be noted that most of the areas identified as Growth Area 1 have recently completed or near completed Specific Plans – Southwest and West Area, west of 99. </a:t>
            </a:r>
          </a:p>
        </p:txBody>
      </p:sp>
    </p:spTree>
    <p:extLst>
      <p:ext uri="{BB962C8B-B14F-4D97-AF65-F5344CB8AC3E}">
        <p14:creationId xmlns:p14="http://schemas.microsoft.com/office/powerpoint/2010/main" val="167831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gets us to the Why now question</a:t>
            </a:r>
          </a:p>
        </p:txBody>
      </p:sp>
    </p:spTree>
    <p:extLst>
      <p:ext uri="{BB962C8B-B14F-4D97-AF65-F5344CB8AC3E}">
        <p14:creationId xmlns:p14="http://schemas.microsoft.com/office/powerpoint/2010/main" val="361856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1143000" y="1122362"/>
            <a:ext cx="6858000" cy="2387601"/>
          </a:xfrm>
          <a:prstGeom prst="rect">
            <a:avLst/>
          </a:prstGeom>
        </p:spPr>
        <p:txBody>
          <a:bodyPr anchor="b"/>
          <a:lstStyle>
            <a:lvl1pPr algn="ctr">
              <a:defRPr sz="4500">
                <a:solidFill>
                  <a:srgbClr val="000000"/>
                </a:solidFill>
              </a:defRPr>
            </a:lvl1pPr>
          </a:lstStyle>
          <a:p>
            <a:r>
              <a:t>Title Text</a:t>
            </a:r>
          </a:p>
        </p:txBody>
      </p:sp>
      <p:sp>
        <p:nvSpPr>
          <p:cNvPr id="15" name="Body Level One…"/>
          <p:cNvSpPr txBox="1">
            <a:spLocks noGrp="1"/>
          </p:cNvSpPr>
          <p:nvPr>
            <p:ph type="body" sz="quarter" idx="1"/>
          </p:nvPr>
        </p:nvSpPr>
        <p:spPr>
          <a:xfrm>
            <a:off x="1143000" y="3602037"/>
            <a:ext cx="6858000" cy="1655764"/>
          </a:xfrm>
          <a:prstGeom prst="rect">
            <a:avLst/>
          </a:prstGeom>
        </p:spPr>
        <p:txBody>
          <a:bodyPr/>
          <a:lstStyle>
            <a:lvl1pPr marL="0" indent="0" algn="ctr">
              <a:buSzTx/>
              <a:buFontTx/>
              <a:buNone/>
              <a:defRPr sz="1800">
                <a:solidFill>
                  <a:srgbClr val="000000"/>
                </a:solidFill>
              </a:defRPr>
            </a:lvl1pPr>
            <a:lvl2pPr marL="0" indent="0" algn="ctr">
              <a:buSzTx/>
              <a:buFontTx/>
              <a:buNone/>
              <a:defRPr sz="1800">
                <a:solidFill>
                  <a:srgbClr val="000000"/>
                </a:solidFill>
              </a:defRPr>
            </a:lvl2pPr>
            <a:lvl3pPr marL="0" indent="0" algn="ctr">
              <a:buSzTx/>
              <a:buFontTx/>
              <a:buNone/>
              <a:defRPr sz="1800">
                <a:solidFill>
                  <a:srgbClr val="000000"/>
                </a:solidFill>
              </a:defRPr>
            </a:lvl3pPr>
            <a:lvl4pPr marL="0" indent="0" algn="ctr">
              <a:buSzTx/>
              <a:buFontTx/>
              <a:buNone/>
              <a:defRPr sz="1800">
                <a:solidFill>
                  <a:srgbClr val="000000"/>
                </a:solidFill>
              </a:defRPr>
            </a:lvl4pPr>
            <a:lvl5pPr marL="0" indent="0" algn="ctr">
              <a:buSzTx/>
              <a:buFontTx/>
              <a:buNone/>
              <a:defRPr sz="1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Image" descr="Image"/>
          <p:cNvPicPr>
            <a:picLocks noChangeAspect="1"/>
          </p:cNvPicPr>
          <p:nvPr/>
        </p:nvPicPr>
        <p:blipFill>
          <a:blip r:embed="rId2"/>
          <a:stretch>
            <a:fillRect/>
          </a:stretch>
        </p:blipFill>
        <p:spPr>
          <a:xfrm>
            <a:off x="76123" y="5754861"/>
            <a:ext cx="8991755" cy="762939"/>
          </a:xfrm>
          <a:prstGeom prst="rect">
            <a:avLst/>
          </a:prstGeom>
          <a:ln w="12700">
            <a:miter lim="400000"/>
          </a:ln>
        </p:spPr>
      </p:pic>
      <p:sp>
        <p:nvSpPr>
          <p:cNvPr id="17"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pic>
        <p:nvPicPr>
          <p:cNvPr id="18" name="Picture 6" descr="Picture 6"/>
          <p:cNvPicPr>
            <a:picLocks noChangeAspect="1"/>
          </p:cNvPicPr>
          <p:nvPr/>
        </p:nvPicPr>
        <p:blipFill>
          <a:blip r:embed="rId3"/>
          <a:stretch>
            <a:fillRect/>
          </a:stretch>
        </p:blipFill>
        <p:spPr>
          <a:xfrm>
            <a:off x="304679" y="6449517"/>
            <a:ext cx="1480153" cy="402124"/>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629841" y="457200"/>
            <a:ext cx="2949178" cy="1600200"/>
          </a:xfrm>
          <a:prstGeom prst="rect">
            <a:avLst/>
          </a:prstGeom>
        </p:spPr>
        <p:txBody>
          <a:bodyPr anchor="b"/>
          <a:lstStyle>
            <a:lvl1pPr>
              <a:defRPr sz="2400">
                <a:solidFill>
                  <a:srgbClr val="000000"/>
                </a:solidFill>
              </a:defRPr>
            </a:lvl1pPr>
          </a:lstStyle>
          <a:p>
            <a:r>
              <a:t>Title Text</a:t>
            </a:r>
          </a:p>
        </p:txBody>
      </p:sp>
      <p:sp>
        <p:nvSpPr>
          <p:cNvPr id="122" name="Body Level One…"/>
          <p:cNvSpPr txBox="1">
            <a:spLocks noGrp="1"/>
          </p:cNvSpPr>
          <p:nvPr>
            <p:ph type="body" sz="half" idx="1"/>
          </p:nvPr>
        </p:nvSpPr>
        <p:spPr>
          <a:xfrm>
            <a:off x="3887391" y="987425"/>
            <a:ext cx="4629152" cy="4873627"/>
          </a:xfrm>
          <a:prstGeom prst="rect">
            <a:avLst/>
          </a:prstGeom>
        </p:spPr>
        <p:txBody>
          <a:bodyPr/>
          <a:lstStyle>
            <a:lvl1pPr>
              <a:defRPr sz="2400">
                <a:solidFill>
                  <a:srgbClr val="000000"/>
                </a:solidFill>
              </a:defRPr>
            </a:lvl1pPr>
            <a:lvl2pPr marL="538842" indent="-195942">
              <a:defRPr sz="2400">
                <a:solidFill>
                  <a:srgbClr val="000000"/>
                </a:solidFill>
              </a:defRPr>
            </a:lvl2pPr>
            <a:lvl3pPr marL="914400" indent="-228600">
              <a:defRPr sz="2400">
                <a:solidFill>
                  <a:srgbClr val="000000"/>
                </a:solidFill>
              </a:defRPr>
            </a:lvl3pPr>
            <a:lvl4pPr marL="1303019" indent="-274319">
              <a:defRPr sz="2400">
                <a:solidFill>
                  <a:srgbClr val="000000"/>
                </a:solidFill>
              </a:defRPr>
            </a:lvl4pPr>
            <a:lvl5pPr marL="1645920" indent="-274319">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3" name="Text Placeholder 3"/>
          <p:cNvSpPr>
            <a:spLocks noGrp="1"/>
          </p:cNvSpPr>
          <p:nvPr>
            <p:ph type="body" sz="quarter" idx="13"/>
          </p:nvPr>
        </p:nvSpPr>
        <p:spPr>
          <a:xfrm>
            <a:off x="629839" y="2057400"/>
            <a:ext cx="2949182" cy="3811588"/>
          </a:xfrm>
          <a:prstGeom prst="rect">
            <a:avLst/>
          </a:prstGeom>
        </p:spPr>
        <p:txBody>
          <a:bodyPr/>
          <a:lstStyle/>
          <a:p>
            <a:endParaRPr/>
          </a:p>
        </p:txBody>
      </p:sp>
      <p:pic>
        <p:nvPicPr>
          <p:cNvPr id="124"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125"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pic>
        <p:nvPicPr>
          <p:cNvPr id="126" name="SEDA bar.png" descr="SEDA bar.png"/>
          <p:cNvPicPr>
            <a:picLocks noChangeAspect="1"/>
          </p:cNvPicPr>
          <p:nvPr/>
        </p:nvPicPr>
        <p:blipFill>
          <a:blip r:embed="rId3"/>
          <a:stretch>
            <a:fillRect/>
          </a:stretch>
        </p:blipFill>
        <p:spPr>
          <a:xfrm>
            <a:off x="2876443" y="6523452"/>
            <a:ext cx="3391114" cy="254253"/>
          </a:xfrm>
          <a:prstGeom prst="rect">
            <a:avLst/>
          </a:prstGeom>
          <a:ln w="12700">
            <a:miter lim="400000"/>
          </a:ln>
        </p:spPr>
      </p:pic>
      <p:sp>
        <p:nvSpPr>
          <p:cNvPr id="127"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629841" y="457200"/>
            <a:ext cx="2949178" cy="1600200"/>
          </a:xfrm>
          <a:prstGeom prst="rect">
            <a:avLst/>
          </a:prstGeom>
        </p:spPr>
        <p:txBody>
          <a:bodyPr anchor="b"/>
          <a:lstStyle>
            <a:lvl1pPr>
              <a:defRPr sz="2400">
                <a:solidFill>
                  <a:srgbClr val="000000"/>
                </a:solidFill>
              </a:defRPr>
            </a:lvl1pPr>
          </a:lstStyle>
          <a:p>
            <a:r>
              <a:t>Title Text</a:t>
            </a:r>
          </a:p>
        </p:txBody>
      </p:sp>
      <p:sp>
        <p:nvSpPr>
          <p:cNvPr id="135" name="Picture Placeholder 2"/>
          <p:cNvSpPr>
            <a:spLocks noGrp="1"/>
          </p:cNvSpPr>
          <p:nvPr>
            <p:ph type="pic" sz="half" idx="13"/>
          </p:nvPr>
        </p:nvSpPr>
        <p:spPr>
          <a:xfrm>
            <a:off x="3887391" y="987425"/>
            <a:ext cx="4629152" cy="4873627"/>
          </a:xfrm>
          <a:prstGeom prst="rect">
            <a:avLst/>
          </a:prstGeom>
        </p:spPr>
        <p:txBody>
          <a:bodyPr lIns="91439" tIns="45719" rIns="91439" bIns="45719">
            <a:noAutofit/>
          </a:bodyPr>
          <a:lstStyle/>
          <a:p>
            <a:endParaRPr/>
          </a:p>
        </p:txBody>
      </p:sp>
      <p:sp>
        <p:nvSpPr>
          <p:cNvPr id="136"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200">
                <a:solidFill>
                  <a:srgbClr val="000000"/>
                </a:solidFill>
              </a:defRPr>
            </a:lvl1pPr>
            <a:lvl2pPr marL="0" indent="0">
              <a:buSzTx/>
              <a:buFontTx/>
              <a:buNone/>
              <a:defRPr sz="1200">
                <a:solidFill>
                  <a:srgbClr val="000000"/>
                </a:solidFill>
              </a:defRPr>
            </a:lvl2pPr>
            <a:lvl3pPr marL="0" indent="0">
              <a:buSzTx/>
              <a:buFontTx/>
              <a:buNone/>
              <a:defRPr sz="1200">
                <a:solidFill>
                  <a:srgbClr val="000000"/>
                </a:solidFill>
              </a:defRPr>
            </a:lvl3pPr>
            <a:lvl4pPr marL="0" indent="0">
              <a:buSzTx/>
              <a:buFontTx/>
              <a:buNone/>
              <a:defRPr sz="1200">
                <a:solidFill>
                  <a:srgbClr val="000000"/>
                </a:solidFill>
              </a:defRPr>
            </a:lvl4pPr>
            <a:lvl5pPr marL="0" indent="0">
              <a:buSzTx/>
              <a:buFontTx/>
              <a:buNone/>
              <a:defRPr sz="1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137"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138"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sp>
        <p:nvSpPr>
          <p:cNvPr id="139"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36" name="Body Level One…"/>
          <p:cNvSpPr txBox="1">
            <a:spLocks noGrp="1"/>
          </p:cNvSpPr>
          <p:nvPr>
            <p:ph type="body" sz="half" idx="1"/>
          </p:nvPr>
        </p:nvSpPr>
        <p:spPr>
          <a:xfrm>
            <a:off x="628650" y="1825625"/>
            <a:ext cx="7886700" cy="274742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37"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38" name="TextBox 7"/>
          <p:cNvSpPr/>
          <p:nvPr/>
        </p:nvSpPr>
        <p:spPr>
          <a:xfrm>
            <a:off x="25399" y="6470651"/>
            <a:ext cx="9093201" cy="359856"/>
          </a:xfrm>
          <a:prstGeom prst="rect">
            <a:avLst/>
          </a:prstGeom>
          <a:solidFill>
            <a:srgbClr val="BDD354"/>
          </a:solidFill>
          <a:ln w="76200">
            <a:solidFill>
              <a:srgbClr val="BDD354"/>
            </a:solidFill>
            <a:miter lim="400000"/>
          </a:ln>
        </p:spPr>
        <p:txBody>
          <a:bodyPr lIns="45718" tIns="45718" rIns="45718" bIns="45718"/>
          <a:lstStyle/>
          <a:p>
            <a:pPr indent="457200" algn="ctr">
              <a:defRPr sz="1500">
                <a:latin typeface="Carmen Sans Medium"/>
                <a:ea typeface="Carmen Sans Medium"/>
                <a:cs typeface="Carmen Sans Medium"/>
                <a:sym typeface="Carmen Sans Medium"/>
              </a:defRPr>
            </a:pPr>
            <a:endParaRPr/>
          </a:p>
        </p:txBody>
      </p:sp>
      <p:pic>
        <p:nvPicPr>
          <p:cNvPr id="39" name="SEDA bar.png" descr="SEDA bar.png"/>
          <p:cNvPicPr>
            <a:picLocks noChangeAspect="1"/>
          </p:cNvPicPr>
          <p:nvPr/>
        </p:nvPicPr>
        <p:blipFill>
          <a:blip r:embed="rId3"/>
          <a:stretch>
            <a:fillRect/>
          </a:stretch>
        </p:blipFill>
        <p:spPr>
          <a:xfrm>
            <a:off x="2876443" y="6523452"/>
            <a:ext cx="3391114" cy="254253"/>
          </a:xfrm>
          <a:prstGeom prst="rect">
            <a:avLst/>
          </a:prstGeom>
          <a:ln w="12700">
            <a:miter lim="400000"/>
          </a:ln>
        </p:spPr>
      </p:pic>
      <p:sp>
        <p:nvSpPr>
          <p:cNvPr id="40"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56" name="Title Text"/>
          <p:cNvSpPr txBox="1">
            <a:spLocks noGrp="1"/>
          </p:cNvSpPr>
          <p:nvPr>
            <p:ph type="title"/>
          </p:nvPr>
        </p:nvSpPr>
        <p:spPr>
          <a:xfrm>
            <a:off x="623887" y="1709739"/>
            <a:ext cx="7886701" cy="2852737"/>
          </a:xfrm>
          <a:prstGeom prst="rect">
            <a:avLst/>
          </a:prstGeom>
        </p:spPr>
        <p:txBody>
          <a:bodyPr anchor="b"/>
          <a:lstStyle>
            <a:lvl1pPr>
              <a:defRPr sz="4500">
                <a:solidFill>
                  <a:srgbClr val="000000"/>
                </a:solidFill>
              </a:defRPr>
            </a:lvl1pPr>
          </a:lstStyle>
          <a:p>
            <a:r>
              <a:t>Title Text</a:t>
            </a:r>
          </a:p>
        </p:txBody>
      </p:sp>
      <p:sp>
        <p:nvSpPr>
          <p:cNvPr id="57" name="Body Level One…"/>
          <p:cNvSpPr txBox="1">
            <a:spLocks noGrp="1"/>
          </p:cNvSpPr>
          <p:nvPr>
            <p:ph type="body" sz="quarter" idx="1"/>
          </p:nvPr>
        </p:nvSpPr>
        <p:spPr>
          <a:xfrm>
            <a:off x="623887" y="4589464"/>
            <a:ext cx="7886701" cy="1500189"/>
          </a:xfrm>
          <a:prstGeom prst="rect">
            <a:avLst/>
          </a:prstGeom>
        </p:spPr>
        <p:txBody>
          <a:bodyPr/>
          <a:lstStyle>
            <a:lvl1pPr marL="0" indent="0">
              <a:buSzTx/>
              <a:buFontTx/>
              <a:buNone/>
              <a:defRPr sz="1800">
                <a:solidFill>
                  <a:srgbClr val="888888"/>
                </a:solidFill>
              </a:defRPr>
            </a:lvl1pPr>
            <a:lvl2pPr marL="0" indent="0">
              <a:buSzTx/>
              <a:buFontTx/>
              <a:buNone/>
              <a:defRPr sz="1800">
                <a:solidFill>
                  <a:srgbClr val="888888"/>
                </a:solidFill>
              </a:defRPr>
            </a:lvl2pPr>
            <a:lvl3pPr marL="0" indent="0">
              <a:buSzTx/>
              <a:buFontTx/>
              <a:buNone/>
              <a:defRPr sz="1800">
                <a:solidFill>
                  <a:srgbClr val="888888"/>
                </a:solidFill>
              </a:defRPr>
            </a:lvl3pPr>
            <a:lvl4pPr marL="0" indent="0">
              <a:buSzTx/>
              <a:buFontTx/>
              <a:buNone/>
              <a:defRPr sz="1800">
                <a:solidFill>
                  <a:srgbClr val="888888"/>
                </a:solidFill>
              </a:defRPr>
            </a:lvl4pPr>
            <a:lvl5pPr marL="0" indent="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pic>
        <p:nvPicPr>
          <p:cNvPr id="58"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59"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sp>
        <p:nvSpPr>
          <p:cNvPr id="60"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68" name="Body Level One…"/>
          <p:cNvSpPr txBox="1">
            <a:spLocks noGrp="1"/>
          </p:cNvSpPr>
          <p:nvPr>
            <p:ph type="body" sz="half" idx="1"/>
          </p:nvPr>
        </p:nvSpPr>
        <p:spPr>
          <a:xfrm>
            <a:off x="628650" y="1825625"/>
            <a:ext cx="3886200" cy="4351338"/>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69"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70"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sp>
        <p:nvSpPr>
          <p:cNvPr id="7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629841" y="365125"/>
            <a:ext cx="7886701" cy="1325564"/>
          </a:xfrm>
          <a:prstGeom prst="rect">
            <a:avLst/>
          </a:prstGeom>
        </p:spPr>
        <p:txBody>
          <a:bodyPr/>
          <a:lstStyle>
            <a:lvl1pPr>
              <a:defRPr>
                <a:solidFill>
                  <a:srgbClr val="000000"/>
                </a:solidFill>
              </a:defRPr>
            </a:lvl1pPr>
          </a:lstStyle>
          <a:p>
            <a:r>
              <a:t>Title Text</a:t>
            </a:r>
          </a:p>
        </p:txBody>
      </p:sp>
      <p:sp>
        <p:nvSpPr>
          <p:cNvPr id="79" name="Body Level One…"/>
          <p:cNvSpPr txBox="1">
            <a:spLocks noGrp="1"/>
          </p:cNvSpPr>
          <p:nvPr>
            <p:ph type="body" sz="quarter" idx="1"/>
          </p:nvPr>
        </p:nvSpPr>
        <p:spPr>
          <a:xfrm>
            <a:off x="629841" y="1681163"/>
            <a:ext cx="3868342" cy="823914"/>
          </a:xfrm>
          <a:prstGeom prst="rect">
            <a:avLst/>
          </a:prstGeom>
        </p:spPr>
        <p:txBody>
          <a:bodyPr anchor="b"/>
          <a:lstStyle>
            <a:lvl1pPr marL="0" indent="0">
              <a:buSzTx/>
              <a:buFontTx/>
              <a:buNone/>
              <a:defRPr sz="1800" b="1">
                <a:solidFill>
                  <a:srgbClr val="000000"/>
                </a:solidFill>
              </a:defRPr>
            </a:lvl1pPr>
            <a:lvl2pPr marL="0" indent="0">
              <a:buSzTx/>
              <a:buFontTx/>
              <a:buNone/>
              <a:defRPr sz="1800" b="1">
                <a:solidFill>
                  <a:srgbClr val="000000"/>
                </a:solidFill>
              </a:defRPr>
            </a:lvl2pPr>
            <a:lvl3pPr marL="0" indent="0">
              <a:buSzTx/>
              <a:buFontTx/>
              <a:buNone/>
              <a:defRPr sz="1800" b="1">
                <a:solidFill>
                  <a:srgbClr val="000000"/>
                </a:solidFill>
              </a:defRPr>
            </a:lvl3pPr>
            <a:lvl4pPr marL="0" indent="0">
              <a:buSzTx/>
              <a:buFontTx/>
              <a:buNone/>
              <a:defRPr sz="1800" b="1">
                <a:solidFill>
                  <a:srgbClr val="000000"/>
                </a:solidFill>
              </a:defRPr>
            </a:lvl4pPr>
            <a:lvl5pPr marL="0" indent="0">
              <a:buSzTx/>
              <a:buFontTx/>
              <a:buNone/>
              <a:defRPr sz="18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 name="Text Placeholder 4"/>
          <p:cNvSpPr>
            <a:spLocks noGrp="1"/>
          </p:cNvSpPr>
          <p:nvPr>
            <p:ph type="body" sz="quarter" idx="13"/>
          </p:nvPr>
        </p:nvSpPr>
        <p:spPr>
          <a:xfrm>
            <a:off x="4629149" y="1681163"/>
            <a:ext cx="3887394" cy="823914"/>
          </a:xfrm>
          <a:prstGeom prst="rect">
            <a:avLst/>
          </a:prstGeom>
        </p:spPr>
        <p:txBody>
          <a:bodyPr anchor="b"/>
          <a:lstStyle/>
          <a:p>
            <a:endParaRPr/>
          </a:p>
        </p:txBody>
      </p:sp>
      <p:pic>
        <p:nvPicPr>
          <p:cNvPr id="81"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82"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sp>
        <p:nvSpPr>
          <p:cNvPr id="83"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0"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pic>
        <p:nvPicPr>
          <p:cNvPr id="91"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92" name="TextBox 7"/>
          <p:cNvSpPr txBox="1"/>
          <p:nvPr/>
        </p:nvSpPr>
        <p:spPr>
          <a:xfrm>
            <a:off x="25399" y="6470651"/>
            <a:ext cx="9093201" cy="359853"/>
          </a:xfrm>
          <a:prstGeom prst="rect">
            <a:avLst/>
          </a:prstGeom>
          <a:solidFill>
            <a:srgbClr val="BDD354"/>
          </a:solidFill>
          <a:ln w="76200">
            <a:solidFill>
              <a:srgbClr val="BDD35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defRPr sz="1500">
                <a:latin typeface="Carmen Sans Medium"/>
                <a:ea typeface="Carmen Sans Medium"/>
                <a:cs typeface="Carmen Sans Medium"/>
                <a:sym typeface="Carmen Sans Medium"/>
              </a:defRPr>
            </a:pPr>
            <a:r>
              <a:t>Southeast Development Area </a:t>
            </a:r>
          </a:p>
        </p:txBody>
      </p:sp>
      <p:pic>
        <p:nvPicPr>
          <p:cNvPr id="93" name="SEDA bar.png" descr="SEDA bar.png"/>
          <p:cNvPicPr>
            <a:picLocks noChangeAspect="1"/>
          </p:cNvPicPr>
          <p:nvPr/>
        </p:nvPicPr>
        <p:blipFill>
          <a:blip r:embed="rId3"/>
          <a:stretch>
            <a:fillRect/>
          </a:stretch>
        </p:blipFill>
        <p:spPr>
          <a:xfrm>
            <a:off x="2876443" y="6523452"/>
            <a:ext cx="3391114" cy="254253"/>
          </a:xfrm>
          <a:prstGeom prst="rect">
            <a:avLst/>
          </a:prstGeom>
          <a:ln w="12700">
            <a:miter lim="400000"/>
          </a:ln>
        </p:spPr>
      </p:pic>
      <p:sp>
        <p:nvSpPr>
          <p:cNvPr id="94"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01"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102" name="TextBox 7"/>
          <p:cNvSpPr/>
          <p:nvPr/>
        </p:nvSpPr>
        <p:spPr>
          <a:xfrm>
            <a:off x="25399" y="6470651"/>
            <a:ext cx="9093201" cy="359856"/>
          </a:xfrm>
          <a:prstGeom prst="rect">
            <a:avLst/>
          </a:prstGeom>
          <a:solidFill>
            <a:srgbClr val="BDD354"/>
          </a:solidFill>
          <a:ln w="76200">
            <a:solidFill>
              <a:srgbClr val="BDD354"/>
            </a:solidFill>
            <a:miter lim="400000"/>
          </a:ln>
        </p:spPr>
        <p:txBody>
          <a:bodyPr lIns="45718" tIns="45718" rIns="45718" bIns="45718"/>
          <a:lstStyle/>
          <a:p>
            <a:pPr indent="457200" algn="ctr">
              <a:defRPr sz="1500">
                <a:latin typeface="Carmen Sans Medium"/>
                <a:ea typeface="Carmen Sans Medium"/>
                <a:cs typeface="Carmen Sans Medium"/>
                <a:sym typeface="Carmen Sans Medium"/>
              </a:defRPr>
            </a:pPr>
            <a:endParaRPr/>
          </a:p>
        </p:txBody>
      </p:sp>
      <p:pic>
        <p:nvPicPr>
          <p:cNvPr id="103" name="SEDA bar.png" descr="SEDA bar.png"/>
          <p:cNvPicPr>
            <a:picLocks noChangeAspect="1"/>
          </p:cNvPicPr>
          <p:nvPr/>
        </p:nvPicPr>
        <p:blipFill>
          <a:blip r:embed="rId3"/>
          <a:stretch>
            <a:fillRect/>
          </a:stretch>
        </p:blipFill>
        <p:spPr>
          <a:xfrm>
            <a:off x="2876443" y="6523452"/>
            <a:ext cx="3391114" cy="254253"/>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6EACDC"/>
        </a:solidFill>
        <a:effectLst/>
      </p:bgPr>
    </p:bg>
    <p:spTree>
      <p:nvGrpSpPr>
        <p:cNvPr id="1" name=""/>
        <p:cNvGrpSpPr/>
        <p:nvPr/>
      </p:nvGrpSpPr>
      <p:grpSpPr>
        <a:xfrm>
          <a:off x="0" y="0"/>
          <a:ext cx="0" cy="0"/>
          <a:chOff x="0" y="0"/>
          <a:chExt cx="0" cy="0"/>
        </a:xfrm>
      </p:grpSpPr>
      <p:pic>
        <p:nvPicPr>
          <p:cNvPr id="111" name="Image" descr="Image"/>
          <p:cNvPicPr>
            <a:picLocks noChangeAspect="1"/>
          </p:cNvPicPr>
          <p:nvPr/>
        </p:nvPicPr>
        <p:blipFill>
          <a:blip r:embed="rId2"/>
          <a:stretch>
            <a:fillRect/>
          </a:stretch>
        </p:blipFill>
        <p:spPr>
          <a:xfrm>
            <a:off x="88823" y="5746336"/>
            <a:ext cx="8991755" cy="762938"/>
          </a:xfrm>
          <a:prstGeom prst="rect">
            <a:avLst/>
          </a:prstGeom>
          <a:ln w="12700">
            <a:miter lim="400000"/>
          </a:ln>
        </p:spPr>
      </p:pic>
      <p:sp>
        <p:nvSpPr>
          <p:cNvPr id="112" name="TextBox 7"/>
          <p:cNvSpPr/>
          <p:nvPr/>
        </p:nvSpPr>
        <p:spPr>
          <a:xfrm>
            <a:off x="25399" y="6470651"/>
            <a:ext cx="9093201" cy="465135"/>
          </a:xfrm>
          <a:prstGeom prst="rect">
            <a:avLst/>
          </a:prstGeom>
          <a:solidFill>
            <a:srgbClr val="BDD354"/>
          </a:solidFill>
          <a:ln w="76200">
            <a:solidFill>
              <a:srgbClr val="BDD354"/>
            </a:solidFill>
            <a:miter lim="400000"/>
          </a:ln>
        </p:spPr>
        <p:txBody>
          <a:bodyPr lIns="45718" tIns="45718" rIns="45718" bIns="45718"/>
          <a:lstStyle/>
          <a:p>
            <a:pPr indent="457200" algn="ctr">
              <a:defRPr sz="1500">
                <a:latin typeface="Carmen Sans Medium"/>
                <a:ea typeface="Carmen Sans Medium"/>
                <a:cs typeface="Carmen Sans Medium"/>
                <a:sym typeface="Carmen Sans Medium"/>
              </a:defRPr>
            </a:pPr>
            <a:endParaRPr/>
          </a:p>
        </p:txBody>
      </p:sp>
      <p:pic>
        <p:nvPicPr>
          <p:cNvPr id="113" name="SEDA bar.png" descr="SEDA bar.png"/>
          <p:cNvPicPr>
            <a:picLocks noChangeAspect="1"/>
          </p:cNvPicPr>
          <p:nvPr/>
        </p:nvPicPr>
        <p:blipFill>
          <a:blip r:embed="rId3"/>
          <a:stretch>
            <a:fillRect/>
          </a:stretch>
        </p:blipFill>
        <p:spPr>
          <a:xfrm>
            <a:off x="2876443" y="6512592"/>
            <a:ext cx="3391114" cy="254252"/>
          </a:xfrm>
          <a:prstGeom prst="rect">
            <a:avLst/>
          </a:prstGeom>
          <a:ln w="12700">
            <a:miter lim="400000"/>
          </a:ln>
        </p:spPr>
      </p:pic>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DDD"/>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13"/>
          <a:stretch>
            <a:fillRect/>
          </a:stretch>
        </p:blipFill>
        <p:spPr>
          <a:xfrm>
            <a:off x="88823" y="5746336"/>
            <a:ext cx="8991755" cy="762938"/>
          </a:xfrm>
          <a:prstGeom prst="rect">
            <a:avLst/>
          </a:prstGeom>
          <a:ln w="12700">
            <a:miter lim="400000"/>
          </a:ln>
        </p:spPr>
      </p:pic>
      <p:sp>
        <p:nvSpPr>
          <p:cNvPr id="3" name="TextBox 7"/>
          <p:cNvSpPr/>
          <p:nvPr/>
        </p:nvSpPr>
        <p:spPr>
          <a:xfrm>
            <a:off x="25399" y="6453721"/>
            <a:ext cx="9093201" cy="465137"/>
          </a:xfrm>
          <a:prstGeom prst="rect">
            <a:avLst/>
          </a:prstGeom>
          <a:solidFill>
            <a:srgbClr val="BDD354"/>
          </a:solidFill>
          <a:ln w="76200">
            <a:solidFill>
              <a:srgbClr val="BDD354"/>
            </a:solidFill>
            <a:miter lim="400000"/>
          </a:ln>
        </p:spPr>
        <p:txBody>
          <a:bodyPr lIns="45718" tIns="45718" rIns="45718" bIns="45718"/>
          <a:lstStyle/>
          <a:p>
            <a:pPr indent="457200" algn="ctr">
              <a:defRPr sz="1500">
                <a:latin typeface="Carmen Sans Medium"/>
                <a:ea typeface="Carmen Sans Medium"/>
                <a:cs typeface="Carmen Sans Medium"/>
                <a:sym typeface="Carmen Sans Medium"/>
              </a:defRPr>
            </a:pPr>
            <a:endParaRPr/>
          </a:p>
        </p:txBody>
      </p:sp>
      <p:pic>
        <p:nvPicPr>
          <p:cNvPr id="4" name="SEDA bar.png" descr="SEDA bar.png"/>
          <p:cNvPicPr>
            <a:picLocks noChangeAspect="1"/>
          </p:cNvPicPr>
          <p:nvPr/>
        </p:nvPicPr>
        <p:blipFill>
          <a:blip r:embed="rId14"/>
          <a:stretch>
            <a:fillRect/>
          </a:stretch>
        </p:blipFill>
        <p:spPr>
          <a:xfrm>
            <a:off x="2889144" y="6508873"/>
            <a:ext cx="3391112" cy="254253"/>
          </a:xfrm>
          <a:prstGeom prst="rect">
            <a:avLst/>
          </a:prstGeom>
          <a:ln w="12700">
            <a:miter lim="400000"/>
          </a:ln>
        </p:spPr>
      </p:pic>
      <p:sp>
        <p:nvSpPr>
          <p:cNvPr id="5"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6"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295349" y="6435958"/>
            <a:ext cx="220002" cy="205912"/>
          </a:xfrm>
          <a:prstGeom prst="rect">
            <a:avLst/>
          </a:prstGeom>
          <a:ln w="12700">
            <a:miter lim="400000"/>
          </a:ln>
        </p:spPr>
        <p:txBody>
          <a:bodyPr wrap="none" lIns="45718" tIns="45718" rIns="45718" bIns="45718" anchor="ctr">
            <a:spAutoFit/>
          </a:bodyPr>
          <a:lstStyle>
            <a:lvl1pPr algn="r">
              <a:defRPr sz="9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mailto:Shawn.Monk@fresno.gov" TargetMode="External"/><Relationship Id="rId5" Type="http://schemas.openxmlformats.org/officeDocument/2006/relationships/hyperlink" Target="mailto:Drew.Wilson@fresno.gov" TargetMode="External"/><Relationship Id="rId4" Type="http://schemas.openxmlformats.org/officeDocument/2006/relationships/hyperlink" Target="mailto:Sophia.Pagoulatos@fresno.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53"/>
          <p:cNvSpPr/>
          <p:nvPr/>
        </p:nvSpPr>
        <p:spPr>
          <a:xfrm>
            <a:off x="1142" y="0"/>
            <a:ext cx="9141716" cy="6858000"/>
          </a:xfrm>
          <a:prstGeom prst="rect">
            <a:avLst/>
          </a:prstGeom>
          <a:solidFill>
            <a:srgbClr val="D9DE64"/>
          </a:solidFill>
          <a:ln w="12700">
            <a:miter lim="400000"/>
          </a:ln>
        </p:spPr>
        <p:txBody>
          <a:bodyPr lIns="45718" tIns="45718" rIns="45718" bIns="45718" anchor="ctr"/>
          <a:lstStyle/>
          <a:p>
            <a:pPr algn="ctr">
              <a:defRPr>
                <a:solidFill>
                  <a:srgbClr val="FFFFFF"/>
                </a:solidFill>
              </a:defRPr>
            </a:pPr>
            <a:endParaRPr/>
          </a:p>
        </p:txBody>
      </p:sp>
      <p:sp>
        <p:nvSpPr>
          <p:cNvPr id="149" name="Freeform: Shape 55"/>
          <p:cNvSpPr/>
          <p:nvPr/>
        </p:nvSpPr>
        <p:spPr>
          <a:xfrm>
            <a:off x="0" y="0"/>
            <a:ext cx="5589986" cy="6858001"/>
          </a:xfrm>
          <a:custGeom>
            <a:avLst/>
            <a:gdLst/>
            <a:ahLst/>
            <a:cxnLst>
              <a:cxn ang="0">
                <a:pos x="wd2" y="hd2"/>
              </a:cxn>
              <a:cxn ang="5400000">
                <a:pos x="wd2" y="hd2"/>
              </a:cxn>
              <a:cxn ang="10800000">
                <a:pos x="wd2" y="hd2"/>
              </a:cxn>
              <a:cxn ang="16200000">
                <a:pos x="wd2" y="hd2"/>
              </a:cxn>
            </a:cxnLst>
            <a:rect l="0" t="0" r="r" b="b"/>
            <a:pathLst>
              <a:path w="21581" h="21600" extrusionOk="0">
                <a:moveTo>
                  <a:pt x="0" y="0"/>
                </a:moveTo>
                <a:lnTo>
                  <a:pt x="21528" y="0"/>
                </a:lnTo>
                <a:lnTo>
                  <a:pt x="21501" y="299"/>
                </a:lnTo>
                <a:cubicBezTo>
                  <a:pt x="21481" y="641"/>
                  <a:pt x="21494" y="985"/>
                  <a:pt x="21515" y="1328"/>
                </a:cubicBezTo>
                <a:cubicBezTo>
                  <a:pt x="21547" y="1737"/>
                  <a:pt x="21551" y="2148"/>
                  <a:pt x="21527" y="2558"/>
                </a:cubicBezTo>
                <a:cubicBezTo>
                  <a:pt x="21503" y="2874"/>
                  <a:pt x="21477" y="3191"/>
                  <a:pt x="21470" y="3508"/>
                </a:cubicBezTo>
                <a:cubicBezTo>
                  <a:pt x="21451" y="4229"/>
                  <a:pt x="21506" y="4943"/>
                  <a:pt x="21550" y="5659"/>
                </a:cubicBezTo>
                <a:cubicBezTo>
                  <a:pt x="21584" y="6216"/>
                  <a:pt x="21600" y="6773"/>
                  <a:pt x="21545" y="7330"/>
                </a:cubicBezTo>
                <a:cubicBezTo>
                  <a:pt x="21499" y="7809"/>
                  <a:pt x="21475" y="8288"/>
                  <a:pt x="21519" y="8769"/>
                </a:cubicBezTo>
                <a:cubicBezTo>
                  <a:pt x="21538" y="8980"/>
                  <a:pt x="21559" y="9193"/>
                  <a:pt x="21535" y="9403"/>
                </a:cubicBezTo>
                <a:cubicBezTo>
                  <a:pt x="21468" y="9975"/>
                  <a:pt x="21478" y="10548"/>
                  <a:pt x="21495" y="11122"/>
                </a:cubicBezTo>
                <a:cubicBezTo>
                  <a:pt x="21520" y="11968"/>
                  <a:pt x="21561" y="12812"/>
                  <a:pt x="21526" y="13659"/>
                </a:cubicBezTo>
                <a:cubicBezTo>
                  <a:pt x="21496" y="14383"/>
                  <a:pt x="21544" y="15108"/>
                  <a:pt x="21523" y="15833"/>
                </a:cubicBezTo>
                <a:cubicBezTo>
                  <a:pt x="21516" y="16070"/>
                  <a:pt x="21520" y="16307"/>
                  <a:pt x="21536" y="16544"/>
                </a:cubicBezTo>
                <a:cubicBezTo>
                  <a:pt x="21554" y="16768"/>
                  <a:pt x="21554" y="16993"/>
                  <a:pt x="21536" y="17217"/>
                </a:cubicBezTo>
                <a:cubicBezTo>
                  <a:pt x="21464" y="17902"/>
                  <a:pt x="21435" y="18591"/>
                  <a:pt x="21425" y="19279"/>
                </a:cubicBezTo>
                <a:cubicBezTo>
                  <a:pt x="21416" y="19897"/>
                  <a:pt x="21420" y="20515"/>
                  <a:pt x="21470" y="21130"/>
                </a:cubicBezTo>
                <a:lnTo>
                  <a:pt x="21520" y="21600"/>
                </a:lnTo>
                <a:lnTo>
                  <a:pt x="0" y="21600"/>
                </a:lnTo>
                <a:close/>
              </a:path>
            </a:pathLst>
          </a:custGeom>
          <a:solidFill>
            <a:srgbClr val="6FADDD"/>
          </a:solidFill>
          <a:ln w="12700">
            <a:miter lim="400000"/>
          </a:ln>
        </p:spPr>
        <p:txBody>
          <a:bodyPr lIns="45718" tIns="45718" rIns="45718" bIns="45718" anchor="ctr"/>
          <a:lstStyle/>
          <a:p>
            <a:pPr algn="ctr">
              <a:defRPr>
                <a:solidFill>
                  <a:srgbClr val="FFFFFF"/>
                </a:solidFill>
              </a:defRPr>
            </a:pPr>
            <a:endParaRPr/>
          </a:p>
        </p:txBody>
      </p:sp>
      <p:sp>
        <p:nvSpPr>
          <p:cNvPr id="150" name="Title 1"/>
          <p:cNvSpPr txBox="1">
            <a:spLocks noGrp="1"/>
          </p:cNvSpPr>
          <p:nvPr>
            <p:ph type="title"/>
          </p:nvPr>
        </p:nvSpPr>
        <p:spPr>
          <a:xfrm>
            <a:off x="514350" y="476649"/>
            <a:ext cx="4789884" cy="3566161"/>
          </a:xfrm>
          <a:prstGeom prst="rect">
            <a:avLst/>
          </a:prstGeom>
        </p:spPr>
        <p:txBody>
          <a:bodyPr/>
          <a:lstStyle>
            <a:lvl1pPr algn="l">
              <a:defRPr sz="5300">
                <a:solidFill>
                  <a:srgbClr val="FFFFFF"/>
                </a:solidFill>
                <a:latin typeface="Carmen Sans SemiBold"/>
                <a:ea typeface="Carmen Sans SemiBold"/>
                <a:cs typeface="Carmen Sans SemiBold"/>
                <a:sym typeface="Carmen Sans SemiBold"/>
              </a:defRPr>
            </a:lvl1pPr>
          </a:lstStyle>
          <a:p>
            <a:r>
              <a:rPr dirty="0">
                <a:solidFill>
                  <a:schemeClr val="tx1"/>
                </a:solidFill>
              </a:rPr>
              <a:t>Southeast Development Area</a:t>
            </a:r>
          </a:p>
        </p:txBody>
      </p:sp>
      <p:sp>
        <p:nvSpPr>
          <p:cNvPr id="151" name="Subtitle 2"/>
          <p:cNvSpPr txBox="1">
            <a:spLocks noGrp="1"/>
          </p:cNvSpPr>
          <p:nvPr>
            <p:ph type="body" sz="quarter" idx="1"/>
          </p:nvPr>
        </p:nvSpPr>
        <p:spPr>
          <a:xfrm>
            <a:off x="628650" y="4480559"/>
            <a:ext cx="4561284" cy="1572770"/>
          </a:xfrm>
          <a:prstGeom prst="rect">
            <a:avLst/>
          </a:prstGeom>
        </p:spPr>
        <p:txBody>
          <a:bodyPr/>
          <a:lstStyle>
            <a:lvl1pPr algn="l">
              <a:defRPr sz="2400">
                <a:solidFill>
                  <a:srgbClr val="FFFFFF"/>
                </a:solidFill>
                <a:latin typeface="Carmen Sans SemiBold"/>
                <a:ea typeface="Carmen Sans SemiBold"/>
                <a:cs typeface="Carmen Sans SemiBold"/>
                <a:sym typeface="Carmen Sans SemiBold"/>
              </a:defRPr>
            </a:lvl1pPr>
          </a:lstStyle>
          <a:p>
            <a:r>
              <a:rPr lang="en-US" dirty="0">
                <a:solidFill>
                  <a:schemeClr val="tx1"/>
                </a:solidFill>
              </a:rPr>
              <a:t>Public Workshop #3</a:t>
            </a:r>
          </a:p>
          <a:p>
            <a:r>
              <a:rPr lang="en-US" dirty="0">
                <a:solidFill>
                  <a:schemeClr val="tx1"/>
                </a:solidFill>
              </a:rPr>
              <a:t>May 31, 2022</a:t>
            </a:r>
            <a:endParaRPr dirty="0">
              <a:solidFill>
                <a:schemeClr val="tx1"/>
              </a:solidFill>
            </a:endParaRPr>
          </a:p>
        </p:txBody>
      </p:sp>
      <p:grpSp>
        <p:nvGrpSpPr>
          <p:cNvPr id="154" name="sketch line"/>
          <p:cNvGrpSpPr/>
          <p:nvPr/>
        </p:nvGrpSpPr>
        <p:grpSpPr>
          <a:xfrm>
            <a:off x="558982" y="4227670"/>
            <a:ext cx="3042731" cy="68027"/>
            <a:chOff x="62" y="-3"/>
            <a:chExt cx="3042730" cy="68025"/>
          </a:xfrm>
        </p:grpSpPr>
        <p:sp>
          <p:nvSpPr>
            <p:cNvPr id="152" name="Shape"/>
            <p:cNvSpPr/>
            <p:nvPr/>
          </p:nvSpPr>
          <p:spPr>
            <a:xfrm>
              <a:off x="65" y="13922"/>
              <a:ext cx="3042728" cy="54101"/>
            </a:xfrm>
            <a:custGeom>
              <a:avLst/>
              <a:gdLst/>
              <a:ahLst/>
              <a:cxnLst>
                <a:cxn ang="0">
                  <a:pos x="wd2" y="hd2"/>
                </a:cxn>
                <a:cxn ang="5400000">
                  <a:pos x="wd2" y="hd2"/>
                </a:cxn>
                <a:cxn ang="10800000">
                  <a:pos x="wd2" y="hd2"/>
                </a:cxn>
                <a:cxn ang="16200000">
                  <a:pos x="wd2" y="hd2"/>
                </a:cxn>
              </a:cxnLst>
              <a:rect l="0" t="0" r="r" b="b"/>
              <a:pathLst>
                <a:path w="21598" h="11803" extrusionOk="0">
                  <a:moveTo>
                    <a:pt x="2" y="2311"/>
                  </a:moveTo>
                  <a:cubicBezTo>
                    <a:pt x="1745" y="610"/>
                    <a:pt x="2169" y="-1417"/>
                    <a:pt x="3889" y="2311"/>
                  </a:cubicBezTo>
                  <a:cubicBezTo>
                    <a:pt x="5625" y="7276"/>
                    <a:pt x="6124" y="801"/>
                    <a:pt x="7560" y="2311"/>
                  </a:cubicBezTo>
                  <a:cubicBezTo>
                    <a:pt x="9143" y="5444"/>
                    <a:pt x="9999" y="7239"/>
                    <a:pt x="11448" y="2311"/>
                  </a:cubicBezTo>
                  <a:cubicBezTo>
                    <a:pt x="12823" y="675"/>
                    <a:pt x="14206" y="-813"/>
                    <a:pt x="15767" y="2311"/>
                  </a:cubicBezTo>
                  <a:cubicBezTo>
                    <a:pt x="17594" y="14568"/>
                    <a:pt x="20331" y="-6741"/>
                    <a:pt x="21598" y="2311"/>
                  </a:cubicBezTo>
                  <a:cubicBezTo>
                    <a:pt x="21594" y="3413"/>
                    <a:pt x="21599" y="4939"/>
                    <a:pt x="21598" y="6301"/>
                  </a:cubicBezTo>
                  <a:cubicBezTo>
                    <a:pt x="20574" y="7264"/>
                    <a:pt x="19251" y="1370"/>
                    <a:pt x="17278" y="6301"/>
                  </a:cubicBezTo>
                  <a:cubicBezTo>
                    <a:pt x="15344" y="12305"/>
                    <a:pt x="13948" y="14859"/>
                    <a:pt x="12527" y="6301"/>
                  </a:cubicBezTo>
                  <a:cubicBezTo>
                    <a:pt x="11019" y="1120"/>
                    <a:pt x="10519" y="3658"/>
                    <a:pt x="8856" y="6301"/>
                  </a:cubicBezTo>
                  <a:cubicBezTo>
                    <a:pt x="7565" y="5179"/>
                    <a:pt x="6141" y="10531"/>
                    <a:pt x="4105" y="6301"/>
                  </a:cubicBezTo>
                  <a:cubicBezTo>
                    <a:pt x="2081" y="3411"/>
                    <a:pt x="1088" y="6265"/>
                    <a:pt x="2" y="6301"/>
                  </a:cubicBezTo>
                  <a:cubicBezTo>
                    <a:pt x="1" y="5041"/>
                    <a:pt x="-1" y="4065"/>
                    <a:pt x="2" y="2311"/>
                  </a:cubicBezTo>
                  <a:close/>
                </a:path>
              </a:pathLst>
            </a:cu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solidFill>
                  <a:schemeClr val="tx1"/>
                </a:solidFill>
              </a:endParaRPr>
            </a:p>
          </p:txBody>
        </p:sp>
        <p:sp>
          <p:nvSpPr>
            <p:cNvPr id="153" name="Shape"/>
            <p:cNvSpPr/>
            <p:nvPr/>
          </p:nvSpPr>
          <p:spPr>
            <a:xfrm>
              <a:off x="62" y="-4"/>
              <a:ext cx="3042538" cy="62958"/>
            </a:xfrm>
            <a:custGeom>
              <a:avLst/>
              <a:gdLst/>
              <a:ahLst/>
              <a:cxnLst>
                <a:cxn ang="0">
                  <a:pos x="wd2" y="hd2"/>
                </a:cxn>
                <a:cxn ang="5400000">
                  <a:pos x="wd2" y="hd2"/>
                </a:cxn>
                <a:cxn ang="10800000">
                  <a:pos x="wd2" y="hd2"/>
                </a:cxn>
                <a:cxn ang="16200000">
                  <a:pos x="wd2" y="hd2"/>
                </a:cxn>
              </a:cxnLst>
              <a:rect l="0" t="0" r="r" b="b"/>
              <a:pathLst>
                <a:path w="21597" h="10572" extrusionOk="0">
                  <a:moveTo>
                    <a:pt x="2" y="4117"/>
                  </a:moveTo>
                  <a:cubicBezTo>
                    <a:pt x="1716" y="4442"/>
                    <a:pt x="2219" y="-172"/>
                    <a:pt x="4321" y="4117"/>
                  </a:cubicBezTo>
                  <a:cubicBezTo>
                    <a:pt x="6431" y="8610"/>
                    <a:pt x="6688" y="8109"/>
                    <a:pt x="8640" y="4117"/>
                  </a:cubicBezTo>
                  <a:cubicBezTo>
                    <a:pt x="10496" y="-5830"/>
                    <a:pt x="11814" y="5559"/>
                    <a:pt x="12959" y="4117"/>
                  </a:cubicBezTo>
                  <a:cubicBezTo>
                    <a:pt x="14113" y="-1576"/>
                    <a:pt x="15174" y="5665"/>
                    <a:pt x="16846" y="4117"/>
                  </a:cubicBezTo>
                  <a:cubicBezTo>
                    <a:pt x="18362" y="8875"/>
                    <a:pt x="19983" y="-6771"/>
                    <a:pt x="21597" y="4117"/>
                  </a:cubicBezTo>
                  <a:cubicBezTo>
                    <a:pt x="21597" y="4930"/>
                    <a:pt x="21594" y="5966"/>
                    <a:pt x="21597" y="7188"/>
                  </a:cubicBezTo>
                  <a:cubicBezTo>
                    <a:pt x="20671" y="6866"/>
                    <a:pt x="18891" y="-2273"/>
                    <a:pt x="17710" y="7188"/>
                  </a:cubicBezTo>
                  <a:cubicBezTo>
                    <a:pt x="16380" y="9643"/>
                    <a:pt x="14898" y="9163"/>
                    <a:pt x="14039" y="7188"/>
                  </a:cubicBezTo>
                  <a:cubicBezTo>
                    <a:pt x="13279" y="2460"/>
                    <a:pt x="10977" y="9156"/>
                    <a:pt x="9720" y="7188"/>
                  </a:cubicBezTo>
                  <a:cubicBezTo>
                    <a:pt x="8607" y="598"/>
                    <a:pt x="7472" y="5135"/>
                    <a:pt x="5832" y="7188"/>
                  </a:cubicBezTo>
                  <a:cubicBezTo>
                    <a:pt x="4257" y="7132"/>
                    <a:pt x="1165" y="14829"/>
                    <a:pt x="2" y="7188"/>
                  </a:cubicBezTo>
                  <a:cubicBezTo>
                    <a:pt x="-3" y="6081"/>
                    <a:pt x="6" y="5026"/>
                    <a:pt x="2" y="4117"/>
                  </a:cubicBezTo>
                  <a:close/>
                </a:path>
              </a:pathLst>
            </a:custGeom>
            <a:noFill/>
            <a:ln w="41275" cap="rnd">
              <a:solidFill>
                <a:schemeClr val="tx1"/>
              </a:solidFill>
              <a:prstDash val="solid"/>
              <a:round/>
            </a:ln>
            <a:effectLst/>
          </p:spPr>
          <p:txBody>
            <a:bodyPr wrap="square" lIns="45718" tIns="45718" rIns="45718" bIns="45718" numCol="1" anchor="ctr">
              <a:noAutofit/>
            </a:bodyPr>
            <a:lstStyle/>
            <a:p>
              <a:pPr algn="ctr">
                <a:defRPr>
                  <a:solidFill>
                    <a:srgbClr val="FFFFFF"/>
                  </a:solidFill>
                </a:defRPr>
              </a:pPr>
              <a:endParaRPr dirty="0">
                <a:solidFill>
                  <a:schemeClr val="tx1"/>
                </a:solidFill>
              </a:endParaRPr>
            </a:p>
          </p:txBody>
        </p:sp>
      </p:grpSp>
      <p:pic>
        <p:nvPicPr>
          <p:cNvPr id="155" name="Picture 4" descr="Picture 4"/>
          <p:cNvPicPr>
            <a:picLocks noChangeAspect="1"/>
          </p:cNvPicPr>
          <p:nvPr/>
        </p:nvPicPr>
        <p:blipFill>
          <a:blip r:embed="rId3"/>
          <a:stretch>
            <a:fillRect/>
          </a:stretch>
        </p:blipFill>
        <p:spPr>
          <a:xfrm>
            <a:off x="5652523" y="1760392"/>
            <a:ext cx="3511063" cy="1847445"/>
          </a:xfrm>
          <a:prstGeom prst="rect">
            <a:avLst/>
          </a:prstGeom>
          <a:ln w="12700">
            <a:miter lim="400000"/>
          </a:ln>
        </p:spPr>
      </p:pic>
      <p:pic>
        <p:nvPicPr>
          <p:cNvPr id="156" name="COF-Emblem-Blue_transparent.png" descr="COF-Emblem-Blue_transparent.png"/>
          <p:cNvPicPr>
            <a:picLocks noChangeAspect="1"/>
          </p:cNvPicPr>
          <p:nvPr/>
        </p:nvPicPr>
        <p:blipFill>
          <a:blip r:embed="rId4"/>
          <a:stretch>
            <a:fillRect/>
          </a:stretch>
        </p:blipFill>
        <p:spPr>
          <a:xfrm>
            <a:off x="6376120" y="3547288"/>
            <a:ext cx="2063867" cy="94348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
          <p:cNvSpPr txBox="1"/>
          <p:nvPr/>
        </p:nvSpPr>
        <p:spPr>
          <a:xfrm>
            <a:off x="3646388" y="377276"/>
            <a:ext cx="1879678" cy="630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Why Now</a:t>
            </a:r>
            <a:endParaRPr dirty="0">
              <a:solidFill>
                <a:schemeClr val="tx1"/>
              </a:solidFill>
            </a:endParaRPr>
          </a:p>
        </p:txBody>
      </p:sp>
      <p:sp>
        <p:nvSpPr>
          <p:cNvPr id="6" name="Text Placeholder 4">
            <a:extLst>
              <a:ext uri="{FF2B5EF4-FFF2-40B4-BE49-F238E27FC236}">
                <a16:creationId xmlns:a16="http://schemas.microsoft.com/office/drawing/2014/main" id="{250D62F3-8F02-47B0-8C31-8B14BEF97E61}"/>
              </a:ext>
            </a:extLst>
          </p:cNvPr>
          <p:cNvSpPr txBox="1">
            <a:spLocks/>
          </p:cNvSpPr>
          <p:nvPr/>
        </p:nvSpPr>
        <p:spPr>
          <a:xfrm>
            <a:off x="324612" y="1008214"/>
            <a:ext cx="8494776" cy="5513830"/>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9pPr>
          </a:lstStyle>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Since the beginning of 2020, Fresno has seen a dramatic increase in demand for housing that is straining local families</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endParaRPr lang="en-US" sz="1000" dirty="0">
              <a:solidFill>
                <a:schemeClr val="tx1"/>
              </a:solidFill>
              <a:latin typeface="Carmen Sans SemiBold"/>
              <a:ea typeface="Carmen Sans SemiBold"/>
              <a:cs typeface="Carmen Sans SemiBold"/>
              <a:sym typeface="Carmen Sans SemiBold"/>
            </a:endParaRP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The SEDA Specific Plan is identified in the City’s General Plan:</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The development area where full buildout will occur that requires a Specific Plan In SEGA, </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To be developed to the scale and intensity required to support financing structures for public infrastructure, and ongoing maintenance and public service costs</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endParaRPr lang="en-US" sz="1000" dirty="0">
              <a:solidFill>
                <a:schemeClr val="tx1"/>
              </a:solidFill>
              <a:latin typeface="Carmen Sans SemiBold"/>
              <a:ea typeface="Carmen Sans SemiBold"/>
              <a:cs typeface="Carmen Sans SemiBold"/>
              <a:sym typeface="Carmen Sans SemiBold"/>
            </a:endParaRP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As a response the City of Fresno is now finishing the SEDA Specific Plan and completing an Environmental Impact Report (EIR).</a:t>
            </a:r>
          </a:p>
        </p:txBody>
      </p:sp>
    </p:spTree>
    <p:extLst>
      <p:ext uri="{BB962C8B-B14F-4D97-AF65-F5344CB8AC3E}">
        <p14:creationId xmlns:p14="http://schemas.microsoft.com/office/powerpoint/2010/main" val="36463231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4" descr="Picture 4"/>
          <p:cNvPicPr>
            <a:picLocks noChangeAspect="1"/>
          </p:cNvPicPr>
          <p:nvPr/>
        </p:nvPicPr>
        <p:blipFill>
          <a:blip r:embed="rId3"/>
          <a:stretch>
            <a:fillRect/>
          </a:stretch>
        </p:blipFill>
        <p:spPr>
          <a:xfrm>
            <a:off x="1899927" y="1298260"/>
            <a:ext cx="5344146" cy="3978433"/>
          </a:xfrm>
          <a:prstGeom prst="rect">
            <a:avLst/>
          </a:prstGeom>
          <a:ln w="50800">
            <a:solidFill>
              <a:srgbClr val="A4C956"/>
            </a:solidFill>
            <a:miter lim="400000"/>
          </a:ln>
        </p:spPr>
      </p:pic>
      <p:sp>
        <p:nvSpPr>
          <p:cNvPr id="162" name="TextBox 1"/>
          <p:cNvSpPr txBox="1"/>
          <p:nvPr/>
        </p:nvSpPr>
        <p:spPr>
          <a:xfrm>
            <a:off x="3073318" y="377276"/>
            <a:ext cx="3025824" cy="630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What We Heard</a:t>
            </a:r>
            <a:endParaRPr dirty="0">
              <a:solidFill>
                <a:schemeClr val="tx1"/>
              </a:solidFill>
            </a:endParaRPr>
          </a:p>
        </p:txBody>
      </p:sp>
    </p:spTree>
    <p:extLst>
      <p:ext uri="{BB962C8B-B14F-4D97-AF65-F5344CB8AC3E}">
        <p14:creationId xmlns:p14="http://schemas.microsoft.com/office/powerpoint/2010/main" val="30581432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
          <p:cNvSpPr txBox="1"/>
          <p:nvPr/>
        </p:nvSpPr>
        <p:spPr>
          <a:xfrm>
            <a:off x="2290252" y="377276"/>
            <a:ext cx="4591959" cy="630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Public Outreach Purpose</a:t>
            </a:r>
            <a:endParaRPr dirty="0">
              <a:solidFill>
                <a:schemeClr val="tx1"/>
              </a:solidFill>
            </a:endParaRPr>
          </a:p>
        </p:txBody>
      </p:sp>
      <p:sp>
        <p:nvSpPr>
          <p:cNvPr id="6" name="Text Placeholder 4">
            <a:extLst>
              <a:ext uri="{FF2B5EF4-FFF2-40B4-BE49-F238E27FC236}">
                <a16:creationId xmlns:a16="http://schemas.microsoft.com/office/drawing/2014/main" id="{250D62F3-8F02-47B0-8C31-8B14BEF97E61}"/>
              </a:ext>
            </a:extLst>
          </p:cNvPr>
          <p:cNvSpPr txBox="1">
            <a:spLocks/>
          </p:cNvSpPr>
          <p:nvPr/>
        </p:nvSpPr>
        <p:spPr>
          <a:xfrm>
            <a:off x="324612" y="1008214"/>
            <a:ext cx="8494776" cy="5513830"/>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9pPr>
          </a:lstStyle>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Reintroduce the Specific Plan</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Refresh the initial project activities of 2008</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Solicit input and feedback on implementation and phasing</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Gather input on the existing conditions of the SEDA Plan Area</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Gather concerns about the Plan and how it could negatively impact those who live in the Plan Area now</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Affirm with the public whether the primary concerns have been acknowledged (Why we are here tonight)</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Explain why the City of Fresno has a renewed focus in the Plan after nearly a 15 years of project dormancy</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Explain next steps of the project and when public comment may be given</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endParaRPr lang="en-US" sz="2200" dirty="0">
              <a:latin typeface="Carmen Sans SemiBold"/>
              <a:ea typeface="Carmen Sans SemiBold"/>
              <a:cs typeface="Carmen Sans SemiBold"/>
              <a:sym typeface="Carmen Sans SemiBold"/>
            </a:endParaRPr>
          </a:p>
          <a:p>
            <a:pPr marL="285750" indent="0"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2200" dirty="0">
              <a:latin typeface="Carmen Sans SemiBold"/>
              <a:ea typeface="Carmen Sans SemiBold"/>
              <a:cs typeface="Carmen Sans SemiBold"/>
              <a:sym typeface="Carmen Sans SemiBold"/>
            </a:endParaRPr>
          </a:p>
        </p:txBody>
      </p:sp>
    </p:spTree>
    <p:extLst>
      <p:ext uri="{BB962C8B-B14F-4D97-AF65-F5344CB8AC3E}">
        <p14:creationId xmlns:p14="http://schemas.microsoft.com/office/powerpoint/2010/main" val="27625945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
          <p:cNvSpPr txBox="1"/>
          <p:nvPr/>
        </p:nvSpPr>
        <p:spPr>
          <a:xfrm>
            <a:off x="2331929" y="377276"/>
            <a:ext cx="4508603" cy="630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Public Outreach to date </a:t>
            </a:r>
            <a:endParaRPr dirty="0">
              <a:solidFill>
                <a:schemeClr val="tx1"/>
              </a:solidFill>
            </a:endParaRPr>
          </a:p>
        </p:txBody>
      </p:sp>
      <p:sp>
        <p:nvSpPr>
          <p:cNvPr id="6" name="Text Placeholder 4">
            <a:extLst>
              <a:ext uri="{FF2B5EF4-FFF2-40B4-BE49-F238E27FC236}">
                <a16:creationId xmlns:a16="http://schemas.microsoft.com/office/drawing/2014/main" id="{250D62F3-8F02-47B0-8C31-8B14BEF97E61}"/>
              </a:ext>
            </a:extLst>
          </p:cNvPr>
          <p:cNvSpPr txBox="1">
            <a:spLocks/>
          </p:cNvSpPr>
          <p:nvPr/>
        </p:nvSpPr>
        <p:spPr>
          <a:xfrm>
            <a:off x="324612" y="1008214"/>
            <a:ext cx="8494776" cy="4984213"/>
          </a:xfrm>
          <a:prstGeom prst="rect">
            <a:avLst/>
          </a:prstGeom>
        </p:spPr>
        <p:txBody>
          <a:bodyPr>
            <a:normAutofit fontScale="92500" lnSpcReduction="1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9pPr>
          </a:lstStyle>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First Workshop: Tuesday, May 5, 2022</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Topic: </a:t>
            </a:r>
            <a:r>
              <a:rPr lang="en-US" sz="2200" i="1" dirty="0">
                <a:solidFill>
                  <a:schemeClr val="tx1"/>
                </a:solidFill>
                <a:latin typeface="Carmen Sans SemiBold"/>
                <a:ea typeface="Carmen Sans SemiBold"/>
                <a:cs typeface="Carmen Sans SemiBold"/>
                <a:sym typeface="Carmen Sans SemiBold"/>
              </a:rPr>
              <a:t>Learn about the SEDA Plan</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80 attendees</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Second Workshop: Tuesday, May 17, 2022</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Topic: </a:t>
            </a:r>
            <a:r>
              <a:rPr lang="en-US" sz="2200" i="1" dirty="0">
                <a:solidFill>
                  <a:schemeClr val="tx1"/>
                </a:solidFill>
                <a:latin typeface="Carmen Sans SemiBold"/>
                <a:ea typeface="Carmen Sans SemiBold"/>
                <a:cs typeface="Carmen Sans SemiBold"/>
                <a:sym typeface="Carmen Sans SemiBold"/>
              </a:rPr>
              <a:t>Have a say on the SEDA Plan</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74 attendees</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Comment cards responses </a:t>
            </a:r>
          </a:p>
          <a:p>
            <a:pPr marL="885825" lvl="1"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28% of Attendees submitted a Comment Card</a:t>
            </a:r>
          </a:p>
          <a:p>
            <a:pPr marL="1268730" lvl="2"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75%  were Residents </a:t>
            </a:r>
          </a:p>
          <a:p>
            <a:pPr marL="1268730" lvl="2"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72% Business and/or Property Owners </a:t>
            </a:r>
          </a:p>
          <a:p>
            <a:pPr marL="1268730" lvl="2"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55% provided written questions or comments</a:t>
            </a:r>
          </a:p>
          <a:p>
            <a:pPr marL="514350" indent="-2286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200" dirty="0">
                <a:solidFill>
                  <a:schemeClr val="tx1"/>
                </a:solidFill>
                <a:latin typeface="Carmen Sans SemiBold"/>
                <a:ea typeface="Carmen Sans SemiBold"/>
                <a:cs typeface="Carmen Sans SemiBold"/>
                <a:sym typeface="Carmen Sans SemiBold"/>
              </a:rPr>
              <a:t>At each workshop feedback on presented topics within the SEDA plan where 200 additional questions and comments were collected</a:t>
            </a:r>
          </a:p>
        </p:txBody>
      </p:sp>
    </p:spTree>
    <p:extLst>
      <p:ext uri="{BB962C8B-B14F-4D97-AF65-F5344CB8AC3E}">
        <p14:creationId xmlns:p14="http://schemas.microsoft.com/office/powerpoint/2010/main" val="2759315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50D62F3-8F02-47B0-8C31-8B14BEF97E61}"/>
              </a:ext>
            </a:extLst>
          </p:cNvPr>
          <p:cNvSpPr txBox="1">
            <a:spLocks/>
          </p:cNvSpPr>
          <p:nvPr/>
        </p:nvSpPr>
        <p:spPr>
          <a:xfrm>
            <a:off x="0" y="989215"/>
            <a:ext cx="9144000" cy="5532830"/>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FFFFFF"/>
                </a:solidFill>
                <a:uFillTx/>
                <a:latin typeface="+mj-lt"/>
                <a:ea typeface="+mj-ea"/>
                <a:cs typeface="+mj-cs"/>
                <a:sym typeface="Calibri"/>
              </a:defRPr>
            </a:lvl9pPr>
          </a:lstStyle>
          <a:p>
            <a:pPr marL="742950" indent="-4572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800" i="1" dirty="0">
                <a:solidFill>
                  <a:schemeClr val="tx1"/>
                </a:solidFill>
                <a:latin typeface="Carmen Sans SemiBold"/>
                <a:ea typeface="Carmen Sans SemiBold"/>
                <a:cs typeface="Carmen Sans SemiBold"/>
                <a:sym typeface="Carmen Sans SemiBold"/>
              </a:rPr>
              <a:t>Concerns with how the Specific Plan would impact existing residents </a:t>
            </a:r>
          </a:p>
          <a:p>
            <a:pPr marL="742950" indent="-4572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800" i="1" dirty="0">
                <a:solidFill>
                  <a:schemeClr val="tx1"/>
                </a:solidFill>
                <a:latin typeface="Carmen Sans SemiBold"/>
                <a:ea typeface="Carmen Sans SemiBold"/>
                <a:cs typeface="Carmen Sans SemiBold"/>
                <a:sym typeface="Carmen Sans SemiBold"/>
              </a:rPr>
              <a:t>Opposition to the Specific Plan</a:t>
            </a:r>
            <a:endParaRPr lang="en-US" sz="2800" dirty="0">
              <a:solidFill>
                <a:schemeClr val="tx1"/>
              </a:solidFill>
              <a:latin typeface="Carmen Sans SemiBold"/>
              <a:ea typeface="Carmen Sans SemiBold"/>
              <a:cs typeface="Carmen Sans SemiBold"/>
              <a:sym typeface="Carmen Sans SemiBold"/>
            </a:endParaRPr>
          </a:p>
          <a:p>
            <a:pPr marL="742950" indent="-457200" defTabSz="914400" hangingPunct="1">
              <a:lnSpc>
                <a:spcPct val="100000"/>
              </a:lnSpc>
              <a:defRPr sz="2200">
                <a:solidFill>
                  <a:srgbClr val="FFFFFF"/>
                </a:solidFill>
                <a:latin typeface="Carmen Sans SemiBold"/>
                <a:ea typeface="Carmen Sans SemiBold"/>
                <a:cs typeface="Carmen Sans SemiBold"/>
                <a:sym typeface="Carmen Sans SemiBold"/>
              </a:defRPr>
            </a:pPr>
            <a:r>
              <a:rPr lang="en-US" sz="2800" i="1" dirty="0">
                <a:solidFill>
                  <a:schemeClr val="tx1"/>
                </a:solidFill>
                <a:latin typeface="Carmen Sans SemiBold"/>
                <a:ea typeface="Carmen Sans SemiBold"/>
                <a:cs typeface="Carmen Sans SemiBold"/>
                <a:sym typeface="Carmen Sans SemiBold"/>
              </a:rPr>
              <a:t>Disagreement with the plan since its inception</a:t>
            </a:r>
            <a:r>
              <a:rPr lang="en-US" sz="2800" dirty="0">
                <a:solidFill>
                  <a:schemeClr val="tx1"/>
                </a:solidFill>
                <a:latin typeface="Carmen Sans SemiBold"/>
                <a:ea typeface="Carmen Sans SemiBold"/>
                <a:cs typeface="Carmen Sans SemiBold"/>
                <a:sym typeface="Carmen Sans SemiBold"/>
              </a:rPr>
              <a:t> </a:t>
            </a:r>
          </a:p>
          <a:p>
            <a:pPr marL="285750" indent="0" defTabSz="914400" hangingPunct="1">
              <a:lnSpc>
                <a:spcPct val="100000"/>
              </a:lnSpc>
              <a:buNone/>
              <a:defRPr sz="2200">
                <a:solidFill>
                  <a:srgbClr val="FFFFFF"/>
                </a:solidFill>
                <a:latin typeface="Carmen Sans SemiBold"/>
                <a:ea typeface="Carmen Sans SemiBold"/>
                <a:cs typeface="Carmen Sans SemiBold"/>
                <a:sym typeface="Carmen Sans SemiBold"/>
              </a:defRPr>
            </a:pPr>
            <a:endParaRPr lang="en-US" sz="2800" dirty="0">
              <a:solidFill>
                <a:schemeClr val="tx1"/>
              </a:solidFill>
              <a:latin typeface="Carmen Sans SemiBold"/>
              <a:ea typeface="Carmen Sans SemiBold"/>
              <a:cs typeface="Carmen Sans SemiBold"/>
              <a:sym typeface="Carmen Sans SemiBold"/>
            </a:endParaRP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r>
              <a:rPr kumimoji="0" lang="en-US" sz="2200" b="1" i="0" u="none" strike="noStrike" kern="0" cap="none" spc="0" normalizeH="0" baseline="0" noProof="0" dirty="0">
                <a:ln>
                  <a:noFill/>
                </a:ln>
                <a:solidFill>
                  <a:srgbClr val="000000"/>
                </a:solidFill>
                <a:effectLst/>
                <a:uLnTx/>
                <a:uFillTx/>
                <a:latin typeface="Carmen Sans ExtraBold"/>
                <a:sym typeface="Carmen Sans ExtraBold"/>
              </a:rPr>
              <a:t>      Opposition Listening Session</a:t>
            </a: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endParaRPr kumimoji="0" lang="en-US" sz="1200" b="0" i="0" u="none" strike="noStrike" kern="0" cap="none" spc="0" normalizeH="0" baseline="0" noProof="0" dirty="0">
              <a:ln>
                <a:noFill/>
              </a:ln>
              <a:solidFill>
                <a:srgbClr val="000000"/>
              </a:solidFill>
              <a:effectLst/>
              <a:uLnTx/>
              <a:uFillTx/>
              <a:latin typeface="Carmen Sans ExtraBold"/>
              <a:sym typeface="Carmen Sans ExtraBold"/>
            </a:endParaRP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r>
              <a:rPr kumimoji="0" lang="en-US" sz="2200" b="0" i="0" u="none" strike="noStrike" kern="0" cap="none" spc="0" normalizeH="0" baseline="0" noProof="0" dirty="0">
                <a:ln>
                  <a:noFill/>
                </a:ln>
                <a:solidFill>
                  <a:srgbClr val="000000"/>
                </a:solidFill>
                <a:effectLst/>
                <a:uLnTx/>
                <a:uFillTx/>
                <a:latin typeface="Carmen Sans ExtraBold"/>
                <a:sym typeface="Carmen Sans ExtraBold"/>
              </a:rPr>
              <a:t>        Date:   Tuesday, June 14</a:t>
            </a:r>
            <a:r>
              <a:rPr kumimoji="0" lang="en-US" sz="2200" b="0" i="0" u="none" strike="noStrike" kern="0" cap="none" spc="0" normalizeH="0" baseline="30000" noProof="0" dirty="0">
                <a:ln>
                  <a:noFill/>
                </a:ln>
                <a:solidFill>
                  <a:srgbClr val="000000"/>
                </a:solidFill>
                <a:effectLst/>
                <a:uLnTx/>
                <a:uFillTx/>
                <a:latin typeface="Carmen Sans ExtraBold"/>
                <a:sym typeface="Carmen Sans ExtraBold"/>
              </a:rPr>
              <a:t>th </a:t>
            </a:r>
            <a:r>
              <a:rPr kumimoji="0" lang="en-US" sz="2200" b="0" i="0" u="none" strike="noStrike" kern="0" cap="none" spc="0" normalizeH="0" baseline="0" noProof="0" dirty="0">
                <a:ln>
                  <a:noFill/>
                </a:ln>
                <a:solidFill>
                  <a:srgbClr val="000000"/>
                </a:solidFill>
                <a:effectLst/>
                <a:uLnTx/>
                <a:uFillTx/>
                <a:latin typeface="Carmen Sans ExtraBold"/>
                <a:sym typeface="Carmen Sans ExtraBold"/>
              </a:rPr>
              <a:t> </a:t>
            </a: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endParaRPr kumimoji="0" lang="en-US" sz="600" b="0" i="0" u="none" strike="noStrike" kern="0" cap="none" spc="0" normalizeH="0" baseline="0" noProof="0" dirty="0">
              <a:ln>
                <a:noFill/>
              </a:ln>
              <a:solidFill>
                <a:srgbClr val="000000"/>
              </a:solidFill>
              <a:effectLst/>
              <a:uLnTx/>
              <a:uFillTx/>
              <a:latin typeface="Carmen Sans ExtraBold"/>
              <a:sym typeface="Carmen Sans ExtraBold"/>
            </a:endParaRP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r>
              <a:rPr kumimoji="0" lang="en-US" sz="2200" b="0" i="0" u="none" strike="noStrike" kern="0" cap="none" spc="0" normalizeH="0" baseline="0" noProof="0" dirty="0">
                <a:ln>
                  <a:noFill/>
                </a:ln>
                <a:solidFill>
                  <a:srgbClr val="000000"/>
                </a:solidFill>
                <a:effectLst/>
                <a:uLnTx/>
                <a:uFillTx/>
                <a:latin typeface="Carmen Sans ExtraBold"/>
                <a:sym typeface="Carmen Sans ExtraBold"/>
              </a:rPr>
              <a:t>        Time:   6-8 pm </a:t>
            </a: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endParaRPr kumimoji="0" lang="en-US" sz="800" b="0" i="0" u="none" strike="noStrike" kern="0" cap="none" spc="0" normalizeH="0" baseline="0" noProof="0" dirty="0">
              <a:ln>
                <a:noFill/>
              </a:ln>
              <a:solidFill>
                <a:srgbClr val="000000"/>
              </a:solidFill>
              <a:effectLst/>
              <a:uLnTx/>
              <a:uFillTx/>
              <a:latin typeface="Carmen Sans ExtraBold"/>
              <a:sym typeface="Carmen Sans ExtraBold"/>
            </a:endParaRP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r>
              <a:rPr kumimoji="0" lang="en-US" sz="2200" b="0" i="0" u="none" strike="noStrike" kern="0" cap="none" spc="0" normalizeH="0" baseline="0" noProof="0" dirty="0">
                <a:ln>
                  <a:noFill/>
                </a:ln>
                <a:solidFill>
                  <a:srgbClr val="000000"/>
                </a:solidFill>
                <a:effectLst/>
                <a:uLnTx/>
                <a:uFillTx/>
                <a:latin typeface="Carmen Sans ExtraBold"/>
                <a:sym typeface="Carmen Sans ExtraBold"/>
              </a:rPr>
              <a:t>        Location:   Sequoia Elementary School, </a:t>
            </a:r>
          </a:p>
          <a:p>
            <a:pPr marL="0" marR="0" lvl="0" indent="0" algn="l" defTabSz="914400" rtl="0" eaLnBrk="1" fontAlgn="auto" latinLnBrk="0" hangingPunct="0">
              <a:lnSpc>
                <a:spcPct val="100000"/>
              </a:lnSpc>
              <a:spcBef>
                <a:spcPts val="0"/>
              </a:spcBef>
              <a:spcAft>
                <a:spcPts val="0"/>
              </a:spcAft>
              <a:buClrTx/>
              <a:buSzTx/>
              <a:buFontTx/>
              <a:buNone/>
              <a:tabLst/>
              <a:defRPr sz="2200">
                <a:solidFill>
                  <a:srgbClr val="FFFFFF"/>
                </a:solidFill>
                <a:latin typeface="Carmen Sans ExtraBold"/>
                <a:ea typeface="Carmen Sans ExtraBold"/>
                <a:cs typeface="Carmen Sans ExtraBold"/>
                <a:sym typeface="Carmen Sans ExtraBold"/>
              </a:defRPr>
            </a:pPr>
            <a:r>
              <a:rPr kumimoji="0" lang="en-US" sz="2200" b="0" i="0" u="none" strike="noStrike" kern="0" cap="none" spc="0" normalizeH="0" baseline="0" noProof="0" dirty="0">
                <a:ln>
                  <a:noFill/>
                </a:ln>
                <a:solidFill>
                  <a:srgbClr val="000000"/>
                </a:solidFill>
                <a:effectLst/>
                <a:uLnTx/>
                <a:uFillTx/>
                <a:latin typeface="Carmen Sans ExtraBold"/>
                <a:sym typeface="Carmen Sans ExtraBold"/>
              </a:rPr>
              <a:t>	             1820 S Armstrong Ave, Fresno, CA 93727</a:t>
            </a:r>
          </a:p>
        </p:txBody>
      </p:sp>
    </p:spTree>
    <p:extLst>
      <p:ext uri="{BB962C8B-B14F-4D97-AF65-F5344CB8AC3E}">
        <p14:creationId xmlns:p14="http://schemas.microsoft.com/office/powerpoint/2010/main" val="34992834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13"/>
          <p:cNvSpPr/>
          <p:nvPr/>
        </p:nvSpPr>
        <p:spPr>
          <a:xfrm>
            <a:off x="0" y="0"/>
            <a:ext cx="9144000" cy="6858000"/>
          </a:xfrm>
          <a:prstGeom prst="rect">
            <a:avLst/>
          </a:prstGeom>
          <a:solidFill>
            <a:srgbClr val="A6CA56"/>
          </a:solidFill>
          <a:ln w="12700">
            <a:miter lim="400000"/>
          </a:ln>
        </p:spPr>
        <p:txBody>
          <a:bodyPr lIns="45718" tIns="45718" rIns="45718" bIns="45718" anchor="ctr"/>
          <a:lstStyle/>
          <a:p>
            <a:pPr algn="ctr">
              <a:defRPr>
                <a:solidFill>
                  <a:srgbClr val="FFFFFF"/>
                </a:solidFill>
              </a:defRPr>
            </a:pPr>
            <a:endParaRPr/>
          </a:p>
        </p:txBody>
      </p:sp>
      <p:pic>
        <p:nvPicPr>
          <p:cNvPr id="257" name="Content Placeholder 6" descr="Content Placeholder 6"/>
          <p:cNvPicPr>
            <a:picLocks noChangeAspect="1"/>
          </p:cNvPicPr>
          <p:nvPr/>
        </p:nvPicPr>
        <p:blipFill>
          <a:blip r:embed="rId3"/>
          <a:srcRect l="431" t="3238" r="8454" b="12079"/>
          <a:stretch>
            <a:fillRect/>
          </a:stretch>
        </p:blipFill>
        <p:spPr>
          <a:xfrm>
            <a:off x="5747099" y="8"/>
            <a:ext cx="5481638" cy="336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6" y="446"/>
                </a:lnTo>
                <a:cubicBezTo>
                  <a:pt x="2023" y="5275"/>
                  <a:pt x="3248" y="11715"/>
                  <a:pt x="3525" y="18892"/>
                </a:cubicBezTo>
                <a:lnTo>
                  <a:pt x="3577" y="21600"/>
                </a:lnTo>
                <a:lnTo>
                  <a:pt x="21600" y="21600"/>
                </a:lnTo>
                <a:lnTo>
                  <a:pt x="21600" y="0"/>
                </a:lnTo>
                <a:lnTo>
                  <a:pt x="0" y="0"/>
                </a:lnTo>
                <a:close/>
              </a:path>
            </a:pathLst>
          </a:custGeom>
          <a:ln w="12700">
            <a:miter lim="400000"/>
          </a:ln>
        </p:spPr>
      </p:pic>
      <p:pic>
        <p:nvPicPr>
          <p:cNvPr id="258" name="Picture 8" descr="Picture 8"/>
          <p:cNvPicPr>
            <a:picLocks noChangeAspect="1"/>
          </p:cNvPicPr>
          <p:nvPr/>
        </p:nvPicPr>
        <p:blipFill>
          <a:blip r:embed="rId4"/>
          <a:srcRect l="946" t="5111" r="949" b="5116"/>
          <a:stretch>
            <a:fillRect/>
          </a:stretch>
        </p:blipFill>
        <p:spPr>
          <a:xfrm>
            <a:off x="5747099" y="3513735"/>
            <a:ext cx="5481639" cy="3344069"/>
          </a:xfrm>
          <a:custGeom>
            <a:avLst/>
            <a:gdLst/>
            <a:ahLst/>
            <a:cxnLst>
              <a:cxn ang="0">
                <a:pos x="wd2" y="hd2"/>
              </a:cxn>
              <a:cxn ang="5400000">
                <a:pos x="wd2" y="hd2"/>
              </a:cxn>
              <a:cxn ang="10800000">
                <a:pos x="wd2" y="hd2"/>
              </a:cxn>
              <a:cxn ang="16200000">
                <a:pos x="wd2" y="hd2"/>
              </a:cxn>
            </a:cxnLst>
            <a:rect l="0" t="0" r="r" b="b"/>
            <a:pathLst>
              <a:path w="21600" h="21600" extrusionOk="0">
                <a:moveTo>
                  <a:pt x="3577" y="0"/>
                </a:moveTo>
                <a:lnTo>
                  <a:pt x="3525" y="2707"/>
                </a:lnTo>
                <a:cubicBezTo>
                  <a:pt x="3248" y="9885"/>
                  <a:pt x="2023" y="16327"/>
                  <a:pt x="186" y="21157"/>
                </a:cubicBezTo>
                <a:lnTo>
                  <a:pt x="0" y="21600"/>
                </a:lnTo>
                <a:lnTo>
                  <a:pt x="21600" y="21600"/>
                </a:lnTo>
                <a:lnTo>
                  <a:pt x="21600" y="0"/>
                </a:lnTo>
                <a:lnTo>
                  <a:pt x="3577" y="0"/>
                </a:lnTo>
                <a:close/>
              </a:path>
            </a:pathLst>
          </a:custGeom>
          <a:ln w="12700">
            <a:miter lim="400000"/>
          </a:ln>
        </p:spPr>
      </p:pic>
      <p:sp>
        <p:nvSpPr>
          <p:cNvPr id="259" name="Freeform: Shape 15"/>
          <p:cNvSpPr/>
          <p:nvPr/>
        </p:nvSpPr>
        <p:spPr>
          <a:xfrm>
            <a:off x="-1" y="-573024"/>
            <a:ext cx="6656833" cy="799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02" y="0"/>
                </a:lnTo>
                <a:lnTo>
                  <a:pt x="17525" y="218"/>
                </a:lnTo>
                <a:cubicBezTo>
                  <a:pt x="20043" y="2926"/>
                  <a:pt x="21600" y="6668"/>
                  <a:pt x="21600" y="10800"/>
                </a:cubicBezTo>
                <a:cubicBezTo>
                  <a:pt x="21600" y="14932"/>
                  <a:pt x="20043" y="18674"/>
                  <a:pt x="17525" y="21382"/>
                </a:cubicBezTo>
                <a:lnTo>
                  <a:pt x="17302" y="21600"/>
                </a:lnTo>
                <a:lnTo>
                  <a:pt x="0" y="21600"/>
                </a:lnTo>
                <a:close/>
              </a:path>
            </a:pathLst>
          </a:custGeom>
          <a:solidFill>
            <a:srgbClr val="FFFFFF"/>
          </a:solidFill>
          <a:ln>
            <a:solidFill>
              <a:srgbClr val="EFEFEF"/>
            </a:solidFill>
            <a:miter/>
          </a:ln>
          <a:effectLst>
            <a:outerShdw blurRad="50800" dist="38100" rotWithShape="0">
              <a:srgbClr val="D9D9D9">
                <a:alpha val="30000"/>
              </a:srgbClr>
            </a:outerShdw>
          </a:effectLst>
        </p:spPr>
        <p:txBody>
          <a:bodyPr lIns="45718" tIns="45718" rIns="45718" bIns="45718" anchor="ctr"/>
          <a:lstStyle/>
          <a:p>
            <a:pPr algn="ctr">
              <a:defRPr>
                <a:solidFill>
                  <a:srgbClr val="FFFFFF"/>
                </a:solidFill>
              </a:defRPr>
            </a:pPr>
            <a:endParaRPr/>
          </a:p>
        </p:txBody>
      </p:sp>
      <p:sp>
        <p:nvSpPr>
          <p:cNvPr id="260" name="Freeform: Shape 17"/>
          <p:cNvSpPr/>
          <p:nvPr/>
        </p:nvSpPr>
        <p:spPr>
          <a:xfrm>
            <a:off x="0" y="-660497"/>
            <a:ext cx="6557571" cy="799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96" y="0"/>
                </a:lnTo>
                <a:lnTo>
                  <a:pt x="17519" y="218"/>
                </a:lnTo>
                <a:cubicBezTo>
                  <a:pt x="20041" y="2926"/>
                  <a:pt x="21600" y="6668"/>
                  <a:pt x="21600" y="10800"/>
                </a:cubicBezTo>
                <a:cubicBezTo>
                  <a:pt x="21600" y="14932"/>
                  <a:pt x="20041" y="18674"/>
                  <a:pt x="17519" y="21382"/>
                </a:cubicBezTo>
                <a:lnTo>
                  <a:pt x="17296" y="21600"/>
                </a:lnTo>
                <a:lnTo>
                  <a:pt x="0" y="21600"/>
                </a:lnTo>
                <a:close/>
              </a:path>
            </a:pathLst>
          </a:custGeom>
          <a:solidFill>
            <a:srgbClr val="A6CA56"/>
          </a:solidFill>
          <a:ln w="12700">
            <a:miter lim="400000"/>
          </a:ln>
        </p:spPr>
        <p:txBody>
          <a:bodyPr lIns="45718" tIns="45718" rIns="45718" bIns="45718" anchor="ctr"/>
          <a:lstStyle/>
          <a:p>
            <a:pPr algn="ctr">
              <a:defRPr>
                <a:solidFill>
                  <a:srgbClr val="FFFFFF"/>
                </a:solidFill>
              </a:defRPr>
            </a:pPr>
            <a:endParaRPr/>
          </a:p>
        </p:txBody>
      </p:sp>
      <p:sp>
        <p:nvSpPr>
          <p:cNvPr id="261" name="Title 2"/>
          <p:cNvSpPr txBox="1">
            <a:spLocks noGrp="1"/>
          </p:cNvSpPr>
          <p:nvPr>
            <p:ph type="title"/>
          </p:nvPr>
        </p:nvSpPr>
        <p:spPr>
          <a:xfrm>
            <a:off x="230625" y="622456"/>
            <a:ext cx="6041900" cy="3956240"/>
          </a:xfrm>
          <a:prstGeom prst="rect">
            <a:avLst/>
          </a:prstGeom>
        </p:spPr>
        <p:txBody>
          <a:bodyPr anchor="ctr">
            <a:normAutofit/>
          </a:bodyPr>
          <a:lstStyle>
            <a:lvl1pPr defTabSz="914400">
              <a:defRPr sz="3500">
                <a:solidFill>
                  <a:srgbClr val="FFFFFF"/>
                </a:solidFill>
                <a:latin typeface="Carmen Sans ExtraBold"/>
                <a:ea typeface="Carmen Sans ExtraBold"/>
                <a:cs typeface="Carmen Sans ExtraBold"/>
                <a:sym typeface="Carmen Sans ExtraBold"/>
              </a:defRPr>
            </a:lvl1pPr>
          </a:lstStyle>
          <a:p>
            <a:r>
              <a:rPr lang="en-US" sz="7000" dirty="0">
                <a:solidFill>
                  <a:schemeClr val="tx1"/>
                </a:solidFill>
              </a:rPr>
              <a:t>Land Use, Housing and Parks </a:t>
            </a:r>
          </a:p>
        </p:txBody>
      </p:sp>
      <p:sp>
        <p:nvSpPr>
          <p:cNvPr id="262" name="Rectangle 19"/>
          <p:cNvSpPr/>
          <p:nvPr/>
        </p:nvSpPr>
        <p:spPr>
          <a:xfrm>
            <a:off x="0" y="374904"/>
            <a:ext cx="155394" cy="3956240"/>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
        <p:nvSpPr>
          <p:cNvPr id="263" name="Rectangle 21"/>
          <p:cNvSpPr/>
          <p:nvPr/>
        </p:nvSpPr>
        <p:spPr>
          <a:xfrm>
            <a:off x="337158" y="1219200"/>
            <a:ext cx="3669030" cy="1829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264" name="Rectangle 23"/>
          <p:cNvSpPr/>
          <p:nvPr/>
        </p:nvSpPr>
        <p:spPr>
          <a:xfrm>
            <a:off x="337158" y="1219200"/>
            <a:ext cx="3669030" cy="18290"/>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of landscape changing from country to city</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country landscape becoming suburban or urban landscape</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potential loss of wildlife</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potential loss of tight-knit community feel</a:t>
            </a:r>
          </a:p>
          <a:p>
            <a:pPr marL="881742" lvl="1"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loss of farmland</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Concerns:</a:t>
            </a:r>
            <a:endParaRPr dirty="0">
              <a:solidFill>
                <a:schemeClr val="tx1"/>
              </a:solidFill>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fontScale="77500" lnSpcReduction="2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CF-1.3 Conversion of Farmland to Non-Agricultural Uses </a:t>
            </a:r>
            <a:r>
              <a:rPr lang="en-US" dirty="0">
                <a:solidFill>
                  <a:schemeClr val="tx1"/>
                </a:solidFill>
              </a:rPr>
              <a:t>– The City of Fresno will strongly discourage the conversion of strategic farmland outside its current SOI. The City Council called for no expansion of the SOI in the Fresno General Plan and will seek to promote and enter into agreements with the County and other cities to minimize such development.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EO-4.4 Employment in Open Space Network</a:t>
            </a:r>
            <a:r>
              <a:rPr lang="en-US" dirty="0">
                <a:solidFill>
                  <a:schemeClr val="tx1"/>
                </a:solidFill>
              </a:rPr>
              <a:t>– Develop the open space network to support employment opportunities.</a:t>
            </a:r>
          </a:p>
          <a:p>
            <a:pPr>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Support small-scale farms in rural cluster areas</a:t>
            </a:r>
          </a:p>
          <a:p>
            <a:pPr>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Support agricultural research in open space areas</a:t>
            </a:r>
          </a:p>
          <a:p>
            <a:pPr>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Support the development of clean energy systems within the open space network (e.g., solar farms in parks, flood basins)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10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OS-5.2 Habitat Corridors </a:t>
            </a:r>
            <a:r>
              <a:rPr lang="en-US" dirty="0">
                <a:solidFill>
                  <a:schemeClr val="tx1"/>
                </a:solidFill>
              </a:rPr>
              <a:t>– Establish contiguous areas of passive open space to provide habitat corridors for local wildlife, including but not limited to riparian and canal greenway corridors, greenway/trail corridors, and parks and flood control facilities throughout the SEDA Plan. Habitat preservation shall be consistent and coordinated with the findings of the SEDA Environmental Impact Report and subsequent environmental studies and findings.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t>Policies that address concerns </a:t>
            </a:r>
            <a:endParaRPr dirty="0"/>
          </a:p>
        </p:txBody>
      </p:sp>
    </p:spTree>
    <p:extLst>
      <p:ext uri="{BB962C8B-B14F-4D97-AF65-F5344CB8AC3E}">
        <p14:creationId xmlns:p14="http://schemas.microsoft.com/office/powerpoint/2010/main" val="3147754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fontScale="85000" lnSpcReduction="2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OS-2.2 Passive Open Space </a:t>
            </a:r>
            <a:r>
              <a:rPr lang="en-US" dirty="0">
                <a:solidFill>
                  <a:schemeClr val="tx1"/>
                </a:solidFill>
              </a:rPr>
              <a:t>– Support natural landscapes and wildlife habitat corridors by maintaining passive open spaces.</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CF-2.1 Rural Cluster Districts – </a:t>
            </a:r>
            <a:r>
              <a:rPr lang="en-US" dirty="0">
                <a:solidFill>
                  <a:schemeClr val="tx1"/>
                </a:solidFill>
              </a:rPr>
              <a:t>Establish Rural Cluster Districts at the eastern edge of the site, as depicted in the SEGA SEDA Plan. Rural clusters consist of clustered residential development surrounded by common land held under easements for agricultural or recreational use.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CF-1.4 Agricultural Farm Buffer </a:t>
            </a:r>
            <a:r>
              <a:rPr lang="en-US" dirty="0">
                <a:solidFill>
                  <a:schemeClr val="tx1"/>
                </a:solidFill>
              </a:rPr>
              <a:t>– Establish an agricultural farm belt along the eastern edge of the SEDA. Farm belts provide opportunities to link agricultural land preservation and increased urban efficiency with local food production in ways that positively support local economies, farms, and farmers.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CR-2.1 Small Farms &amp; Community Farming </a:t>
            </a:r>
            <a:r>
              <a:rPr lang="en-US" dirty="0">
                <a:solidFill>
                  <a:schemeClr val="tx1"/>
                </a:solidFill>
              </a:rPr>
              <a:t>– Support opportunities for entrepreneurs and families to grow food for commercial and household production within the SEDA (as specified in Community Farming and Agriculture Policy CF-3.1 and Policy CR-3.2).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0253802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Not everyone wants development</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Not everyone wants to remain rural</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about rural-to-urban transition</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industrial concentration </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Concerns:</a:t>
            </a:r>
            <a:endParaRPr dirty="0">
              <a:solidFill>
                <a:schemeClr val="tx1"/>
              </a:solidFill>
            </a:endParaRPr>
          </a:p>
        </p:txBody>
      </p:sp>
    </p:spTree>
    <p:extLst>
      <p:ext uri="{BB962C8B-B14F-4D97-AF65-F5344CB8AC3E}">
        <p14:creationId xmlns:p14="http://schemas.microsoft.com/office/powerpoint/2010/main" val="15366610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xfrm>
            <a:off x="628650" y="365125"/>
            <a:ext cx="7886700" cy="1325564"/>
          </a:xfrm>
          <a:prstGeom prst="rect">
            <a:avLst/>
          </a:prstGeom>
        </p:spPr>
        <p:txBody>
          <a:bodyPr/>
          <a:lstStyle>
            <a:lvl1pPr>
              <a:defRPr sz="4000">
                <a:solidFill>
                  <a:srgbClr val="FFFFFF"/>
                </a:solidFill>
                <a:latin typeface="Carmen Sans Bold"/>
                <a:ea typeface="Carmen Sans Bold"/>
                <a:cs typeface="Carmen Sans Bold"/>
                <a:sym typeface="Carmen Sans Bold"/>
              </a:defRPr>
            </a:lvl1pPr>
          </a:lstStyle>
          <a:p>
            <a:r>
              <a:rPr lang="en-US" dirty="0">
                <a:solidFill>
                  <a:schemeClr val="tx1"/>
                </a:solidFill>
              </a:rPr>
              <a:t>Presentation:</a:t>
            </a:r>
            <a:endParaRPr dirty="0">
              <a:solidFill>
                <a:schemeClr val="tx1"/>
              </a:solidFill>
            </a:endParaRPr>
          </a:p>
        </p:txBody>
      </p:sp>
      <p:sp>
        <p:nvSpPr>
          <p:cNvPr id="159" name="Content Placeholder 3"/>
          <p:cNvSpPr txBox="1">
            <a:spLocks noGrp="1"/>
          </p:cNvSpPr>
          <p:nvPr>
            <p:ph type="body" sz="half" idx="1"/>
          </p:nvPr>
        </p:nvSpPr>
        <p:spPr>
          <a:xfrm>
            <a:off x="628650" y="1747721"/>
            <a:ext cx="7886700" cy="2747430"/>
          </a:xfrm>
          <a:prstGeom prst="rect">
            <a:avLst/>
          </a:prstGeom>
        </p:spPr>
        <p:txBody>
          <a:bodyPr>
            <a:normAutofit/>
          </a:bodyPr>
          <a:lstStyle/>
          <a:p>
            <a:pPr marL="171448" indent="-171448">
              <a:lnSpc>
                <a:spcPct val="100000"/>
              </a:lnSpc>
              <a:defRPr sz="2200">
                <a:solidFill>
                  <a:srgbClr val="FFFFFF"/>
                </a:solidFill>
                <a:latin typeface="Carmen Sans SemiBold"/>
                <a:ea typeface="Carmen Sans SemiBold"/>
                <a:cs typeface="Carmen Sans SemiBold"/>
                <a:sym typeface="Carmen Sans SemiBold"/>
              </a:defRPr>
            </a:pPr>
            <a:r>
              <a:rPr lang="en-US" sz="3600" dirty="0">
                <a:solidFill>
                  <a:schemeClr val="tx1"/>
                </a:solidFill>
              </a:rPr>
              <a:t> Background</a:t>
            </a:r>
          </a:p>
          <a:p>
            <a:pPr marL="171448" indent="-171448">
              <a:lnSpc>
                <a:spcPct val="100000"/>
              </a:lnSpc>
              <a:defRPr sz="2200">
                <a:solidFill>
                  <a:srgbClr val="FFFFFF"/>
                </a:solidFill>
                <a:latin typeface="Carmen Sans SemiBold"/>
                <a:ea typeface="Carmen Sans SemiBold"/>
                <a:cs typeface="Carmen Sans SemiBold"/>
                <a:sym typeface="Carmen Sans SemiBold"/>
              </a:defRPr>
            </a:pPr>
            <a:r>
              <a:rPr lang="en-US" sz="3600" dirty="0">
                <a:solidFill>
                  <a:schemeClr val="tx1"/>
                </a:solidFill>
              </a:rPr>
              <a:t> Why Now </a:t>
            </a:r>
          </a:p>
          <a:p>
            <a:pPr marL="171448" indent="-171448">
              <a:lnSpc>
                <a:spcPct val="100000"/>
              </a:lnSpc>
              <a:defRPr sz="2200">
                <a:solidFill>
                  <a:srgbClr val="FFFFFF"/>
                </a:solidFill>
                <a:latin typeface="Carmen Sans SemiBold"/>
                <a:ea typeface="Carmen Sans SemiBold"/>
                <a:cs typeface="Carmen Sans SemiBold"/>
                <a:sym typeface="Carmen Sans SemiBold"/>
              </a:defRPr>
            </a:pPr>
            <a:r>
              <a:rPr lang="en-US" sz="3600" dirty="0">
                <a:solidFill>
                  <a:schemeClr val="tx1"/>
                </a:solidFill>
              </a:rPr>
              <a:t> What We heard</a:t>
            </a:r>
          </a:p>
          <a:p>
            <a:pPr marL="171448" indent="-171448">
              <a:lnSpc>
                <a:spcPct val="100000"/>
              </a:lnSpc>
              <a:defRPr sz="2200">
                <a:solidFill>
                  <a:srgbClr val="FFFFFF"/>
                </a:solidFill>
                <a:latin typeface="Carmen Sans SemiBold"/>
                <a:ea typeface="Carmen Sans SemiBold"/>
                <a:cs typeface="Carmen Sans SemiBold"/>
                <a:sym typeface="Carmen Sans SemiBold"/>
              </a:defRPr>
            </a:pPr>
            <a:r>
              <a:rPr lang="en-US" sz="3600" dirty="0">
                <a:solidFill>
                  <a:schemeClr val="tx1"/>
                </a:solidFill>
              </a:rPr>
              <a:t> Next Steps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fontScale="92500" lnSpcReduction="1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EO-2.1 Collaboration with the San Joaquin Valley Clean Energy Organization (SJVCEO)</a:t>
            </a:r>
            <a:r>
              <a:rPr lang="en-US" dirty="0">
                <a:solidFill>
                  <a:schemeClr val="tx1"/>
                </a:solidFill>
              </a:rPr>
              <a:t>– Work with the SJVCEO to attract projects and investments to Fresno and specifically the SEDA, promoting it as a key location in which to implement emerging clean energy. Local renewable energy projects can capitalize on Fresno’s abundant solar and biomass resources.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CR-1.2 Conversion of Non-Urban Uses</a:t>
            </a:r>
            <a:r>
              <a:rPr lang="en-US" dirty="0">
                <a:solidFill>
                  <a:schemeClr val="tx1"/>
                </a:solidFill>
              </a:rPr>
              <a:t> – Limit the conversion of culturally significant rural areas outside the current Fresno SOI by implementing the Farmland Conservation Model Program (as described in Community Farming and Agriculture Policy CF-1.2).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CF-1.4 Agricultural Farm Buffer </a:t>
            </a:r>
            <a:r>
              <a:rPr lang="en-US" dirty="0">
                <a:solidFill>
                  <a:schemeClr val="tx1"/>
                </a:solidFill>
              </a:rPr>
              <a:t>– Establish an agricultural farm belt along the eastern edge of the SEDA. Farm belts provide opportunities to link agricultural land preservation and increased urban efficiency with local food production in ways that positively support local economies, farms, and farmers. </a:t>
            </a:r>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2077749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EO-1.4 – Promote industry clusters that build on Fresno’s local strengths</a:t>
            </a:r>
            <a:r>
              <a:rPr lang="en-US" dirty="0">
                <a:solidFill>
                  <a:schemeClr val="tx1"/>
                </a:solidFill>
              </a:rPr>
              <a:t> - The SEDA Plan presents opportunities for each of the following clusters: Advanced Manufacturing, Clean Energy, Construction, Food Processing, Healthcare, Information Processing, Logistics &amp; Distribution .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9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IMPLEMENTATION POLICY: Phasing Plan </a:t>
            </a:r>
            <a:r>
              <a:rPr lang="en-US" dirty="0">
                <a:solidFill>
                  <a:schemeClr val="tx1"/>
                </a:solidFill>
              </a:rPr>
              <a:t>– Development of the Plan Area will need to be phased to be aligned with available infrastructure and facilitate orderly development.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84401049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Rectangle 12"/>
          <p:cNvSpPr/>
          <p:nvPr/>
        </p:nvSpPr>
        <p:spPr>
          <a:xfrm>
            <a:off x="-1" y="0"/>
            <a:ext cx="9141716" cy="6858000"/>
          </a:xfrm>
          <a:prstGeom prst="rect">
            <a:avLst/>
          </a:prstGeom>
          <a:solidFill>
            <a:srgbClr val="A6CA56"/>
          </a:solidFill>
          <a:ln w="12700">
            <a:miter lim="400000"/>
          </a:ln>
        </p:spPr>
        <p:txBody>
          <a:bodyPr lIns="45718" tIns="45718" rIns="45718" bIns="45718" anchor="ctr"/>
          <a:lstStyle/>
          <a:p>
            <a:pPr algn="ctr">
              <a:defRPr>
                <a:solidFill>
                  <a:srgbClr val="FFFFFF"/>
                </a:solidFill>
              </a:defRPr>
            </a:pPr>
            <a:endParaRPr/>
          </a:p>
        </p:txBody>
      </p:sp>
      <p:pic>
        <p:nvPicPr>
          <p:cNvPr id="252" name="Content Placeholder 7" descr="Content Placeholder 7"/>
          <p:cNvPicPr>
            <a:picLocks noChangeAspect="1"/>
          </p:cNvPicPr>
          <p:nvPr/>
        </p:nvPicPr>
        <p:blipFill>
          <a:blip r:embed="rId3"/>
          <a:srcRect l="23562" r="20016"/>
          <a:stretch>
            <a:fillRect/>
          </a:stretch>
        </p:blipFill>
        <p:spPr>
          <a:xfrm>
            <a:off x="6312216" y="8"/>
            <a:ext cx="5159036" cy="6857993"/>
          </a:xfrm>
          <a:custGeom>
            <a:avLst/>
            <a:gdLst/>
            <a:ahLst/>
            <a:cxnLst>
              <a:cxn ang="0">
                <a:pos x="wd2" y="hd2"/>
              </a:cxn>
              <a:cxn ang="5400000">
                <a:pos x="wd2" y="hd2"/>
              </a:cxn>
              <a:cxn ang="10800000">
                <a:pos x="wd2" y="hd2"/>
              </a:cxn>
              <a:cxn ang="16200000">
                <a:pos x="wd2" y="hd2"/>
              </a:cxn>
            </a:cxnLst>
            <a:rect l="0" t="0" r="r" b="b"/>
            <a:pathLst>
              <a:path w="21555" h="21600" extrusionOk="0">
                <a:moveTo>
                  <a:pt x="3456" y="0"/>
                </a:moveTo>
                <a:lnTo>
                  <a:pt x="3121" y="619"/>
                </a:lnTo>
                <a:cubicBezTo>
                  <a:pt x="2509" y="1805"/>
                  <a:pt x="1993" y="3043"/>
                  <a:pt x="1554" y="4319"/>
                </a:cubicBezTo>
                <a:cubicBezTo>
                  <a:pt x="870" y="6322"/>
                  <a:pt x="398" y="8392"/>
                  <a:pt x="146" y="10492"/>
                </a:cubicBezTo>
                <a:cubicBezTo>
                  <a:pt x="14" y="11568"/>
                  <a:pt x="-45" y="12642"/>
                  <a:pt x="38" y="13724"/>
                </a:cubicBezTo>
                <a:cubicBezTo>
                  <a:pt x="137" y="14988"/>
                  <a:pt x="286" y="16246"/>
                  <a:pt x="537" y="17490"/>
                </a:cubicBezTo>
                <a:cubicBezTo>
                  <a:pt x="815" y="18863"/>
                  <a:pt x="1194" y="20203"/>
                  <a:pt x="1693" y="21506"/>
                </a:cubicBezTo>
                <a:lnTo>
                  <a:pt x="1731" y="21600"/>
                </a:lnTo>
                <a:lnTo>
                  <a:pt x="1895" y="21600"/>
                </a:lnTo>
                <a:lnTo>
                  <a:pt x="1874" y="21549"/>
                </a:lnTo>
                <a:cubicBezTo>
                  <a:pt x="1598" y="20832"/>
                  <a:pt x="1357" y="20096"/>
                  <a:pt x="1146" y="19348"/>
                </a:cubicBezTo>
                <a:cubicBezTo>
                  <a:pt x="963" y="18694"/>
                  <a:pt x="827" y="18027"/>
                  <a:pt x="670" y="17366"/>
                </a:cubicBezTo>
                <a:cubicBezTo>
                  <a:pt x="666" y="17331"/>
                  <a:pt x="665" y="17297"/>
                  <a:pt x="665" y="17261"/>
                </a:cubicBezTo>
                <a:cubicBezTo>
                  <a:pt x="780" y="17662"/>
                  <a:pt x="872" y="18015"/>
                  <a:pt x="980" y="18364"/>
                </a:cubicBezTo>
                <a:cubicBezTo>
                  <a:pt x="1263" y="19271"/>
                  <a:pt x="1589" y="20153"/>
                  <a:pt x="1960" y="21010"/>
                </a:cubicBezTo>
                <a:lnTo>
                  <a:pt x="2235" y="21600"/>
                </a:lnTo>
                <a:lnTo>
                  <a:pt x="21555" y="21600"/>
                </a:lnTo>
                <a:lnTo>
                  <a:pt x="21555" y="0"/>
                </a:lnTo>
                <a:lnTo>
                  <a:pt x="3847" y="0"/>
                </a:lnTo>
                <a:lnTo>
                  <a:pt x="3545" y="469"/>
                </a:lnTo>
                <a:cubicBezTo>
                  <a:pt x="3133" y="1151"/>
                  <a:pt x="2758" y="1858"/>
                  <a:pt x="2416" y="2582"/>
                </a:cubicBezTo>
                <a:cubicBezTo>
                  <a:pt x="2399" y="2625"/>
                  <a:pt x="2371" y="2663"/>
                  <a:pt x="2335" y="2691"/>
                </a:cubicBezTo>
                <a:cubicBezTo>
                  <a:pt x="2381" y="2582"/>
                  <a:pt x="2427" y="2473"/>
                  <a:pt x="2474" y="2362"/>
                </a:cubicBezTo>
                <a:cubicBezTo>
                  <a:pt x="2666" y="1918"/>
                  <a:pt x="2867" y="1478"/>
                  <a:pt x="3081" y="1045"/>
                </a:cubicBezTo>
                <a:lnTo>
                  <a:pt x="3638" y="0"/>
                </a:lnTo>
                <a:lnTo>
                  <a:pt x="3456" y="0"/>
                </a:lnTo>
                <a:close/>
              </a:path>
            </a:pathLst>
          </a:custGeom>
          <a:ln w="12700">
            <a:miter lim="400000"/>
          </a:ln>
        </p:spPr>
      </p:pic>
      <p:sp>
        <p:nvSpPr>
          <p:cNvPr id="254" name="Rectangle 23"/>
          <p:cNvSpPr/>
          <p:nvPr/>
        </p:nvSpPr>
        <p:spPr>
          <a:xfrm>
            <a:off x="337158" y="2514830"/>
            <a:ext cx="3669030" cy="18290"/>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
        <p:nvSpPr>
          <p:cNvPr id="10" name="Title 2">
            <a:extLst>
              <a:ext uri="{FF2B5EF4-FFF2-40B4-BE49-F238E27FC236}">
                <a16:creationId xmlns:a16="http://schemas.microsoft.com/office/drawing/2014/main" id="{5B28DC46-3161-4336-B590-24886748D0D6}"/>
              </a:ext>
            </a:extLst>
          </p:cNvPr>
          <p:cNvSpPr txBox="1">
            <a:spLocks/>
          </p:cNvSpPr>
          <p:nvPr/>
        </p:nvSpPr>
        <p:spPr>
          <a:xfrm>
            <a:off x="282190" y="1908393"/>
            <a:ext cx="6041900" cy="395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500" b="0" i="0" u="none" strike="noStrike" cap="none" spc="0" baseline="0">
                <a:solidFill>
                  <a:srgbClr val="FFFFFF"/>
                </a:solidFill>
                <a:uFillTx/>
                <a:latin typeface="Carmen Sans ExtraBold"/>
                <a:ea typeface="Carmen Sans ExtraBold"/>
                <a:cs typeface="Carmen Sans ExtraBold"/>
                <a:sym typeface="Carmen Sans ExtraBold"/>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9pPr>
          </a:lstStyle>
          <a:p>
            <a:pPr hangingPunct="1"/>
            <a:r>
              <a:rPr lang="en-US" sz="7000" dirty="0">
                <a:solidFill>
                  <a:schemeClr val="tx1"/>
                </a:solidFill>
              </a:rPr>
              <a:t>Water, Sewer and Storm Drainage</a:t>
            </a:r>
          </a:p>
        </p:txBody>
      </p:sp>
      <p:sp>
        <p:nvSpPr>
          <p:cNvPr id="11" name="Rectangle 19">
            <a:extLst>
              <a:ext uri="{FF2B5EF4-FFF2-40B4-BE49-F238E27FC236}">
                <a16:creationId xmlns:a16="http://schemas.microsoft.com/office/drawing/2014/main" id="{D9E8304A-B658-44A4-B315-07B1D4B20C03}"/>
              </a:ext>
            </a:extLst>
          </p:cNvPr>
          <p:cNvSpPr/>
          <p:nvPr/>
        </p:nvSpPr>
        <p:spPr>
          <a:xfrm>
            <a:off x="-1" y="1212265"/>
            <a:ext cx="191194" cy="3956239"/>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future groundwater levels</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where the water will come from</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Concerns:</a:t>
            </a:r>
            <a:endParaRPr dirty="0">
              <a:solidFill>
                <a:schemeClr val="tx1"/>
              </a:solidFill>
            </a:endParaRPr>
          </a:p>
        </p:txBody>
      </p:sp>
    </p:spTree>
    <p:extLst>
      <p:ext uri="{BB962C8B-B14F-4D97-AF65-F5344CB8AC3E}">
        <p14:creationId xmlns:p14="http://schemas.microsoft.com/office/powerpoint/2010/main" val="231498103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fontScale="92500" lnSpcReduction="1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RC-4.1 Minimizing Groundwater Extraction </a:t>
            </a:r>
            <a:r>
              <a:rPr lang="en-US" dirty="0">
                <a:solidFill>
                  <a:schemeClr val="tx1"/>
                </a:solidFill>
              </a:rPr>
              <a:t>– Use available surface water supplies to meet as much of the SEDA’s potable water demand as possible, limiting groundwater extraction to extreme periods. The pending SEDA Infrastructure Assessment shall address this issue in detail.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RC-4.2 Replacement of Extracted Groundwater </a:t>
            </a:r>
            <a:r>
              <a:rPr lang="en-US" dirty="0">
                <a:solidFill>
                  <a:schemeClr val="tx1"/>
                </a:solidFill>
              </a:rPr>
              <a:t>– The North Kings Groundwater Sustainability Plan (approved in 2019) illustrates the decrease in groundwater levels in the region because of pumping. All groundwater drawn to serve development in the SEDA shall be replaced with at least an equal volume via infiltration, pumping, or other means. Recharge need not necessarily occur the same year as withdrawals; however, over time, total recharge must at least match total withdrawals. Recharge and withdrawals need not occur within the same groundwater aquifer but must be within the same groundwater basin. The pending SEDA Infrastructure Assessment shall address this issue in detail. </a:t>
            </a: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dirty="0"/>
              <a:t>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7158501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RC-3.2 Water Recycling </a:t>
            </a:r>
            <a:r>
              <a:rPr lang="en-US" dirty="0">
                <a:solidFill>
                  <a:schemeClr val="tx1"/>
                </a:solidFill>
              </a:rPr>
              <a:t>– Use treated wastewater for irrigation and other uses, consistent with applicable regulations, to minimize the required surface and groundwater needs of SEDA homes and businesses.</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9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RC-6.1 Water Supply &amp; Delivery </a:t>
            </a:r>
            <a:r>
              <a:rPr lang="en-US" dirty="0">
                <a:solidFill>
                  <a:schemeClr val="tx1"/>
                </a:solidFill>
              </a:rPr>
              <a:t>– Evaluate the potential surface water and groundwater resources and infrastructure needs necessary to meet the Southeast Development Area demand. Detailed assessments shall be addressed in the pending SEDA Infrastructure Assessment and EIR-related water infrastructure planning tasks.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12541609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future water contamination</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whether existing residents &amp; businesses would need to tap into City water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being forced to tap into City water and being forced to pay for it </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flood zones and storm water runoff</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adding a sewer plant and where it would be located</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Concerns:</a:t>
            </a:r>
            <a:endParaRPr dirty="0">
              <a:solidFill>
                <a:schemeClr val="tx1"/>
              </a:solidFill>
            </a:endParaRPr>
          </a:p>
        </p:txBody>
      </p:sp>
    </p:spTree>
    <p:extLst>
      <p:ext uri="{BB962C8B-B14F-4D97-AF65-F5344CB8AC3E}">
        <p14:creationId xmlns:p14="http://schemas.microsoft.com/office/powerpoint/2010/main" val="30223154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RC-6.4 Shared Resources &amp; Infrastructure </a:t>
            </a:r>
            <a:r>
              <a:rPr lang="en-US" dirty="0">
                <a:solidFill>
                  <a:schemeClr val="tx1"/>
                </a:solidFill>
              </a:rPr>
              <a:t>– Develop methods and systems to share resources, infrastructure, and to capture the highest possible value for all public agencies. Resource-sharing strategies and plans shall be included in the SEDA Infrastructure Assessment.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RC-2.1 Energy Planning </a:t>
            </a:r>
            <a:r>
              <a:rPr lang="en-US" dirty="0">
                <a:solidFill>
                  <a:schemeClr val="tx1"/>
                </a:solidFill>
              </a:rPr>
              <a:t>– Support cooperative, multi-agency water and energy resource planning involving the City of Fresno and other local jurisdictions, water and flood control agencies, the San Joaquin Valley Clean Energy Organization and Pacific Gas and Electric Company. </a:t>
            </a:r>
            <a:endParaRPr lang="en-US" sz="8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900"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36175181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Rectangle 11"/>
          <p:cNvSpPr/>
          <p:nvPr/>
        </p:nvSpPr>
        <p:spPr>
          <a:xfrm>
            <a:off x="0" y="0"/>
            <a:ext cx="9144000" cy="6858000"/>
          </a:xfrm>
          <a:prstGeom prst="rect">
            <a:avLst/>
          </a:prstGeom>
          <a:solidFill>
            <a:srgbClr val="A6CA56"/>
          </a:solidFill>
          <a:ln w="12700">
            <a:miter lim="400000"/>
          </a:ln>
        </p:spPr>
        <p:txBody>
          <a:bodyPr lIns="45718" tIns="45718" rIns="45718" bIns="45718" anchor="ctr"/>
          <a:lstStyle/>
          <a:p>
            <a:pPr algn="ctr">
              <a:defRPr>
                <a:solidFill>
                  <a:srgbClr val="FFFFFF"/>
                </a:solidFill>
              </a:defRPr>
            </a:pPr>
            <a:endParaRPr/>
          </a:p>
        </p:txBody>
      </p:sp>
      <p:pic>
        <p:nvPicPr>
          <p:cNvPr id="268" name="Picture 6" descr="Picture 6"/>
          <p:cNvPicPr>
            <a:picLocks noChangeAspect="1"/>
          </p:cNvPicPr>
          <p:nvPr/>
        </p:nvPicPr>
        <p:blipFill>
          <a:blip r:embed="rId3"/>
          <a:srcRect t="25777" b="28180"/>
          <a:stretch>
            <a:fillRect/>
          </a:stretch>
        </p:blipFill>
        <p:spPr>
          <a:xfrm>
            <a:off x="5704425" y="-8759"/>
            <a:ext cx="5481625" cy="3365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6" y="446"/>
                </a:lnTo>
                <a:cubicBezTo>
                  <a:pt x="2023" y="5275"/>
                  <a:pt x="3248" y="11715"/>
                  <a:pt x="3525" y="18892"/>
                </a:cubicBezTo>
                <a:lnTo>
                  <a:pt x="3577" y="21600"/>
                </a:lnTo>
                <a:lnTo>
                  <a:pt x="21600" y="21600"/>
                </a:lnTo>
                <a:lnTo>
                  <a:pt x="21600" y="0"/>
                </a:lnTo>
                <a:lnTo>
                  <a:pt x="0" y="0"/>
                </a:lnTo>
                <a:close/>
              </a:path>
            </a:pathLst>
          </a:custGeom>
          <a:ln w="12700">
            <a:miter lim="400000"/>
          </a:ln>
        </p:spPr>
      </p:pic>
      <p:pic>
        <p:nvPicPr>
          <p:cNvPr id="269"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185" t="15104" r="-1" b="1256"/>
          <a:stretch/>
        </p:blipFill>
        <p:spPr>
          <a:xfrm>
            <a:off x="5704425" y="3492896"/>
            <a:ext cx="5481638" cy="3365104"/>
          </a:xfrm>
          <a:custGeom>
            <a:avLst/>
            <a:gdLst/>
            <a:ahLst/>
            <a:cxnLst>
              <a:cxn ang="0">
                <a:pos x="wd2" y="hd2"/>
              </a:cxn>
              <a:cxn ang="5400000">
                <a:pos x="wd2" y="hd2"/>
              </a:cxn>
              <a:cxn ang="10800000">
                <a:pos x="wd2" y="hd2"/>
              </a:cxn>
              <a:cxn ang="16200000">
                <a:pos x="wd2" y="hd2"/>
              </a:cxn>
            </a:cxnLst>
            <a:rect l="0" t="0" r="r" b="b"/>
            <a:pathLst>
              <a:path w="21600" h="21600" extrusionOk="0">
                <a:moveTo>
                  <a:pt x="3577" y="0"/>
                </a:moveTo>
                <a:lnTo>
                  <a:pt x="3525" y="2708"/>
                </a:lnTo>
                <a:cubicBezTo>
                  <a:pt x="3248" y="9885"/>
                  <a:pt x="2023" y="16325"/>
                  <a:pt x="186" y="21154"/>
                </a:cubicBezTo>
                <a:lnTo>
                  <a:pt x="0" y="21600"/>
                </a:lnTo>
                <a:lnTo>
                  <a:pt x="21600" y="21600"/>
                </a:lnTo>
                <a:lnTo>
                  <a:pt x="21600" y="0"/>
                </a:lnTo>
                <a:lnTo>
                  <a:pt x="3577" y="0"/>
                </a:lnTo>
                <a:close/>
              </a:path>
            </a:pathLst>
          </a:custGeom>
          <a:ln w="12700">
            <a:miter lim="400000"/>
          </a:ln>
        </p:spPr>
      </p:pic>
      <p:sp>
        <p:nvSpPr>
          <p:cNvPr id="272" name="Title 1"/>
          <p:cNvSpPr txBox="1">
            <a:spLocks noGrp="1"/>
          </p:cNvSpPr>
          <p:nvPr>
            <p:ph type="title"/>
          </p:nvPr>
        </p:nvSpPr>
        <p:spPr>
          <a:xfrm>
            <a:off x="336040" y="859536"/>
            <a:ext cx="3624604" cy="1243584"/>
          </a:xfrm>
          <a:prstGeom prst="rect">
            <a:avLst/>
          </a:prstGeom>
        </p:spPr>
        <p:txBody>
          <a:bodyPr anchor="ctr"/>
          <a:lstStyle>
            <a:lvl1pPr defTabSz="914400">
              <a:defRPr sz="3500">
                <a:solidFill>
                  <a:srgbClr val="FFFFFF"/>
                </a:solidFill>
                <a:latin typeface="Carmen Sans ExtraBold"/>
                <a:ea typeface="Carmen Sans ExtraBold"/>
                <a:cs typeface="Carmen Sans ExtraBold"/>
                <a:sym typeface="Carmen Sans ExtraBold"/>
              </a:defRPr>
            </a:lvl1pPr>
          </a:lstStyle>
          <a:p>
            <a:r>
              <a:t>Environmental Sustainability</a:t>
            </a:r>
          </a:p>
        </p:txBody>
      </p:sp>
      <p:sp>
        <p:nvSpPr>
          <p:cNvPr id="273" name="Rectangle 17"/>
          <p:cNvSpPr/>
          <p:nvPr/>
        </p:nvSpPr>
        <p:spPr>
          <a:xfrm>
            <a:off x="0" y="1152144"/>
            <a:ext cx="96012" cy="653905"/>
          </a:xfrm>
          <a:prstGeom prst="rect">
            <a:avLst/>
          </a:prstGeom>
          <a:solidFill>
            <a:srgbClr val="6FADDD"/>
          </a:solidFill>
          <a:ln w="12700">
            <a:miter lim="400000"/>
          </a:ln>
        </p:spPr>
        <p:txBody>
          <a:bodyPr lIns="45718" tIns="45718" rIns="45718" bIns="45718" anchor="ctr"/>
          <a:lstStyle/>
          <a:p>
            <a:pPr algn="ctr">
              <a:defRPr>
                <a:solidFill>
                  <a:srgbClr val="FFFFFF"/>
                </a:solidFill>
              </a:defRPr>
            </a:pPr>
            <a:endParaRPr/>
          </a:p>
        </p:txBody>
      </p:sp>
      <p:sp>
        <p:nvSpPr>
          <p:cNvPr id="12" name="Freeform: Shape 15">
            <a:extLst>
              <a:ext uri="{FF2B5EF4-FFF2-40B4-BE49-F238E27FC236}">
                <a16:creationId xmlns:a16="http://schemas.microsoft.com/office/drawing/2014/main" id="{386D2A28-660F-4F49-916B-9E27C179AD50}"/>
              </a:ext>
            </a:extLst>
          </p:cNvPr>
          <p:cNvSpPr/>
          <p:nvPr/>
        </p:nvSpPr>
        <p:spPr>
          <a:xfrm>
            <a:off x="-1" y="-573024"/>
            <a:ext cx="6656833" cy="799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02" y="0"/>
                </a:lnTo>
                <a:lnTo>
                  <a:pt x="17525" y="218"/>
                </a:lnTo>
                <a:cubicBezTo>
                  <a:pt x="20043" y="2926"/>
                  <a:pt x="21600" y="6668"/>
                  <a:pt x="21600" y="10800"/>
                </a:cubicBezTo>
                <a:cubicBezTo>
                  <a:pt x="21600" y="14932"/>
                  <a:pt x="20043" y="18674"/>
                  <a:pt x="17525" y="21382"/>
                </a:cubicBezTo>
                <a:lnTo>
                  <a:pt x="17302" y="21600"/>
                </a:lnTo>
                <a:lnTo>
                  <a:pt x="0" y="21600"/>
                </a:lnTo>
                <a:close/>
              </a:path>
            </a:pathLst>
          </a:custGeom>
          <a:solidFill>
            <a:srgbClr val="FFFFFF"/>
          </a:solidFill>
          <a:ln>
            <a:solidFill>
              <a:srgbClr val="EFEFEF"/>
            </a:solidFill>
            <a:miter/>
          </a:ln>
          <a:effectLst>
            <a:outerShdw blurRad="50800" dist="38100" rotWithShape="0">
              <a:srgbClr val="D9D9D9">
                <a:alpha val="30000"/>
              </a:srgbClr>
            </a:outerShdw>
          </a:effectLst>
        </p:spPr>
        <p:txBody>
          <a:bodyPr lIns="45718" tIns="45718" rIns="45718" bIns="45718" anchor="ctr"/>
          <a:lstStyle/>
          <a:p>
            <a:pPr algn="ctr">
              <a:defRPr>
                <a:solidFill>
                  <a:srgbClr val="FFFFFF"/>
                </a:solidFill>
              </a:defRPr>
            </a:pPr>
            <a:endParaRPr dirty="0"/>
          </a:p>
        </p:txBody>
      </p:sp>
      <p:sp>
        <p:nvSpPr>
          <p:cNvPr id="13" name="Freeform: Shape 17">
            <a:extLst>
              <a:ext uri="{FF2B5EF4-FFF2-40B4-BE49-F238E27FC236}">
                <a16:creationId xmlns:a16="http://schemas.microsoft.com/office/drawing/2014/main" id="{38558D7E-24F8-42B9-93F5-3FA7A10253B4}"/>
              </a:ext>
            </a:extLst>
          </p:cNvPr>
          <p:cNvSpPr/>
          <p:nvPr/>
        </p:nvSpPr>
        <p:spPr>
          <a:xfrm>
            <a:off x="3249" y="-573024"/>
            <a:ext cx="6557571" cy="799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96" y="0"/>
                </a:lnTo>
                <a:lnTo>
                  <a:pt x="17519" y="218"/>
                </a:lnTo>
                <a:cubicBezTo>
                  <a:pt x="20041" y="2926"/>
                  <a:pt x="21600" y="6668"/>
                  <a:pt x="21600" y="10800"/>
                </a:cubicBezTo>
                <a:cubicBezTo>
                  <a:pt x="21600" y="14932"/>
                  <a:pt x="20041" y="18674"/>
                  <a:pt x="17519" y="21382"/>
                </a:cubicBezTo>
                <a:lnTo>
                  <a:pt x="17296" y="21600"/>
                </a:lnTo>
                <a:lnTo>
                  <a:pt x="0" y="21600"/>
                </a:lnTo>
                <a:close/>
              </a:path>
            </a:pathLst>
          </a:custGeom>
          <a:solidFill>
            <a:srgbClr val="A6CA56"/>
          </a:solidFill>
          <a:ln w="12700">
            <a:miter lim="400000"/>
          </a:ln>
        </p:spPr>
        <p:txBody>
          <a:bodyPr lIns="45718" tIns="45718" rIns="45718" bIns="45718" anchor="ctr"/>
          <a:lstStyle/>
          <a:p>
            <a:pPr algn="ctr">
              <a:defRPr>
                <a:solidFill>
                  <a:srgbClr val="FFFFFF"/>
                </a:solidFill>
              </a:defRPr>
            </a:pPr>
            <a:endParaRPr dirty="0"/>
          </a:p>
        </p:txBody>
      </p:sp>
      <p:sp>
        <p:nvSpPr>
          <p:cNvPr id="274" name="Rectangle 19"/>
          <p:cNvSpPr/>
          <p:nvPr/>
        </p:nvSpPr>
        <p:spPr>
          <a:xfrm>
            <a:off x="337158" y="2194560"/>
            <a:ext cx="3669030" cy="1829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275" name="Rectangle 21"/>
          <p:cNvSpPr/>
          <p:nvPr/>
        </p:nvSpPr>
        <p:spPr>
          <a:xfrm>
            <a:off x="337158" y="2194560"/>
            <a:ext cx="3669030" cy="18290"/>
          </a:xfrm>
          <a:prstGeom prst="rect">
            <a:avLst/>
          </a:prstGeom>
          <a:solidFill>
            <a:srgbClr val="6FADDD"/>
          </a:solidFill>
          <a:ln w="12700">
            <a:miter lim="400000"/>
          </a:ln>
        </p:spPr>
        <p:txBody>
          <a:bodyPr lIns="45718" tIns="45718" rIns="45718" bIns="45718" anchor="ctr"/>
          <a:lstStyle/>
          <a:p>
            <a:pPr algn="ctr">
              <a:defRPr>
                <a:solidFill>
                  <a:srgbClr val="FFFFFF"/>
                </a:solidFill>
              </a:defRPr>
            </a:pPr>
            <a:endParaRPr/>
          </a:p>
        </p:txBody>
      </p:sp>
      <p:sp>
        <p:nvSpPr>
          <p:cNvPr id="16" name="Title 2">
            <a:extLst>
              <a:ext uri="{FF2B5EF4-FFF2-40B4-BE49-F238E27FC236}">
                <a16:creationId xmlns:a16="http://schemas.microsoft.com/office/drawing/2014/main" id="{199E16CF-724A-44A7-AF87-EFBCDF678878}"/>
              </a:ext>
            </a:extLst>
          </p:cNvPr>
          <p:cNvSpPr txBox="1">
            <a:spLocks/>
          </p:cNvSpPr>
          <p:nvPr/>
        </p:nvSpPr>
        <p:spPr>
          <a:xfrm>
            <a:off x="261084" y="1260553"/>
            <a:ext cx="6041900" cy="395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500" b="0" i="0" u="none" strike="noStrike" cap="none" spc="0" baseline="0">
                <a:solidFill>
                  <a:srgbClr val="FFFFFF"/>
                </a:solidFill>
                <a:uFillTx/>
                <a:latin typeface="Carmen Sans ExtraBold"/>
                <a:ea typeface="Carmen Sans ExtraBold"/>
                <a:cs typeface="Carmen Sans ExtraBold"/>
                <a:sym typeface="Carmen Sans ExtraBold"/>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9pPr>
          </a:lstStyle>
          <a:p>
            <a:pPr hangingPunct="1"/>
            <a:r>
              <a:rPr lang="en-US" sz="7000" dirty="0">
                <a:solidFill>
                  <a:schemeClr val="tx1"/>
                </a:solidFill>
              </a:rPr>
              <a:t>Transportation and Trails </a:t>
            </a:r>
          </a:p>
        </p:txBody>
      </p:sp>
      <p:sp>
        <p:nvSpPr>
          <p:cNvPr id="17" name="Rectangle 19">
            <a:extLst>
              <a:ext uri="{FF2B5EF4-FFF2-40B4-BE49-F238E27FC236}">
                <a16:creationId xmlns:a16="http://schemas.microsoft.com/office/drawing/2014/main" id="{1425DAA2-E32A-42D5-A318-B97A27231C34}"/>
              </a:ext>
            </a:extLst>
          </p:cNvPr>
          <p:cNvSpPr/>
          <p:nvPr/>
        </p:nvSpPr>
        <p:spPr>
          <a:xfrm>
            <a:off x="-1118" y="1212266"/>
            <a:ext cx="166189" cy="2872054"/>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38341404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Roads should be completely developed at once instead of over time</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05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Many existing roads currently in disrepair or not fully built</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Temperance</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Jensen</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DeWolf</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05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Concern over current traffic congestion (current &amp; future)</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Temperance</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Jensen</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Church</a:t>
            </a:r>
          </a:p>
          <a:p>
            <a:pPr marL="1145637" lvl="5"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sym typeface="Calibri Light"/>
              </a:rPr>
              <a:t>DeWolf</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Transportation Concerns:</a:t>
            </a:r>
            <a:endParaRPr dirty="0">
              <a:solidFill>
                <a:schemeClr val="tx1"/>
              </a:solidFill>
            </a:endParaRPr>
          </a:p>
        </p:txBody>
      </p:sp>
      <p:sp>
        <p:nvSpPr>
          <p:cNvPr id="2" name="TextBox 1">
            <a:extLst>
              <a:ext uri="{FF2B5EF4-FFF2-40B4-BE49-F238E27FC236}">
                <a16:creationId xmlns:a16="http://schemas.microsoft.com/office/drawing/2014/main" id="{A5351968-0667-4F66-9289-6088CC655A66}"/>
              </a:ext>
            </a:extLst>
          </p:cNvPr>
          <p:cNvSpPr txBox="1"/>
          <p:nvPr/>
        </p:nvSpPr>
        <p:spPr>
          <a:xfrm>
            <a:off x="2957805" y="4461600"/>
            <a:ext cx="3620277" cy="13665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1145637" lvl="5" indent="-457200" defTabSz="685800" fontAlgn="auto" hangingPunct="0">
              <a:lnSpc>
                <a:spcPct val="90000"/>
              </a:lnSpc>
              <a:buFont typeface="Arial"/>
              <a:buChar char="•"/>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rPr>
              <a:t>Kings Canyon</a:t>
            </a:r>
          </a:p>
          <a:p>
            <a:pPr marL="1145637" lvl="5" indent="-457200" defTabSz="685800" fontAlgn="auto" hangingPunct="0">
              <a:lnSpc>
                <a:spcPct val="90000"/>
              </a:lnSpc>
              <a:buFont typeface="Arial"/>
              <a:buChar char="•"/>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rPr>
              <a:t>McKinley</a:t>
            </a:r>
          </a:p>
          <a:p>
            <a:pPr marL="1145637" lvl="5" indent="-457200" defTabSz="685800" fontAlgn="auto" hangingPunct="0">
              <a:lnSpc>
                <a:spcPct val="90000"/>
              </a:lnSpc>
              <a:buFont typeface="Arial"/>
              <a:buChar char="•"/>
              <a:defRPr sz="3500">
                <a:solidFill>
                  <a:srgbClr val="FFFFFF"/>
                </a:solidFill>
                <a:latin typeface="Carmen Sans ExtraBold"/>
                <a:ea typeface="Carmen Sans ExtraBold"/>
                <a:cs typeface="Carmen Sans ExtraBold"/>
                <a:sym typeface="Carmen Sans ExtraBold"/>
              </a:defRPr>
            </a:pPr>
            <a:r>
              <a:rPr lang="en-US" sz="2400" dirty="0">
                <a:solidFill>
                  <a:schemeClr val="tx1"/>
                </a:solidFill>
                <a:latin typeface="Carmen Sans ExtraBold"/>
              </a:rPr>
              <a:t>Fancher</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2676327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4" descr="Picture 4"/>
          <p:cNvPicPr>
            <a:picLocks noChangeAspect="1"/>
          </p:cNvPicPr>
          <p:nvPr/>
        </p:nvPicPr>
        <p:blipFill>
          <a:blip r:embed="rId3"/>
          <a:stretch>
            <a:fillRect/>
          </a:stretch>
        </p:blipFill>
        <p:spPr>
          <a:xfrm>
            <a:off x="1899927" y="1298260"/>
            <a:ext cx="5344146" cy="3978433"/>
          </a:xfrm>
          <a:prstGeom prst="rect">
            <a:avLst/>
          </a:prstGeom>
          <a:ln w="50800">
            <a:solidFill>
              <a:srgbClr val="A4C956"/>
            </a:solidFill>
            <a:miter lim="400000"/>
          </a:ln>
        </p:spPr>
      </p:pic>
      <p:sp>
        <p:nvSpPr>
          <p:cNvPr id="162" name="TextBox 1"/>
          <p:cNvSpPr txBox="1"/>
          <p:nvPr/>
        </p:nvSpPr>
        <p:spPr>
          <a:xfrm>
            <a:off x="3458035" y="377276"/>
            <a:ext cx="2256383" cy="630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Background</a:t>
            </a:r>
            <a:endParaRPr dirty="0">
              <a:solidFill>
                <a:schemeClr val="tx1"/>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69311" y="1434359"/>
            <a:ext cx="8513293" cy="4579822"/>
          </a:xfrm>
          <a:prstGeom prst="rect">
            <a:avLst/>
          </a:prstGeom>
        </p:spPr>
        <p:txBody>
          <a:bodyPr>
            <a:normAutofit fontScale="92500" lnSpcReduction="1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RC-1.1 Land Use Strategies </a:t>
            </a:r>
            <a:r>
              <a:rPr lang="en-US" dirty="0">
                <a:solidFill>
                  <a:schemeClr val="tx1"/>
                </a:solidFill>
              </a:rPr>
              <a:t>– Link land use and transportation by incorporating following components into SEDA’s land use plan:</a:t>
            </a:r>
          </a:p>
          <a:p>
            <a:pPr>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Complete Streets. Ensure that all streets in the SEDA comply with the City’s Complete Streets Policy.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EO-5.2 Co-Location of Services &amp; Employment</a:t>
            </a:r>
            <a:r>
              <a:rPr lang="en-US" dirty="0">
                <a:solidFill>
                  <a:schemeClr val="tx1"/>
                </a:solidFill>
              </a:rPr>
              <a:t>– Co-locate services and employment to foster a walkable environment and allow for multi-purpose trips.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9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RC-1.2 Transportation Facilities Strategies </a:t>
            </a:r>
            <a:r>
              <a:rPr lang="en-US" dirty="0">
                <a:solidFill>
                  <a:schemeClr val="tx1"/>
                </a:solidFill>
              </a:rPr>
              <a:t>– Provide the following interconnected transportation facilities to encourage use of alternative modes of transportation and reduce vehicle trips: </a:t>
            </a:r>
          </a:p>
          <a:p>
            <a:pPr marL="457200" indent="-457200">
              <a:lnSpc>
                <a:spcPct val="100000"/>
              </a:lnSpc>
              <a:buFont typeface="+mj-lt"/>
              <a:buAutoNum type="alphaUcPeriod"/>
              <a:defRPr sz="2200">
                <a:solidFill>
                  <a:srgbClr val="FFFFFF"/>
                </a:solidFill>
                <a:latin typeface="Carmen Sans SemiBold"/>
                <a:ea typeface="Carmen Sans SemiBold"/>
                <a:cs typeface="Carmen Sans SemiBold"/>
                <a:sym typeface="Carmen Sans SemiBold"/>
              </a:defRPr>
            </a:pPr>
            <a:r>
              <a:rPr lang="en-US" dirty="0">
                <a:solidFill>
                  <a:schemeClr val="tx1"/>
                </a:solidFill>
              </a:rPr>
              <a:t>Transit Facilities. Ensure adequate transit routes and facilities are provided in the SEDA through coordination between the Planning and Development and FAX Departments. Planned facilities should include bus stops, multimodal transfer centers and information kiosks.  </a:t>
            </a:r>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95268140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69311" y="1434359"/>
            <a:ext cx="8513293" cy="4579822"/>
          </a:xfrm>
          <a:prstGeom prst="rect">
            <a:avLst/>
          </a:prstGeom>
        </p:spPr>
        <p:txBody>
          <a:bodyPr>
            <a:normAutofit/>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UF-5.4 Safe Streets </a:t>
            </a:r>
            <a:r>
              <a:rPr lang="en-US" dirty="0">
                <a:solidFill>
                  <a:schemeClr val="tx1"/>
                </a:solidFill>
              </a:rPr>
              <a:t>– Environments designed for the safety of drivers, pedestrians, bicyclists, and transit users will be implemented in the Southeast Development Area according to the standards set by the City of Fresno Complete Streets Policy, adopted by the City Council on October 10, 2019.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9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IMPLEMENTATION POLICY: Infrastructure Study </a:t>
            </a:r>
            <a:r>
              <a:rPr lang="en-US" dirty="0">
                <a:solidFill>
                  <a:schemeClr val="tx1"/>
                </a:solidFill>
              </a:rPr>
              <a:t>– An infrastructure study will be completed to identify all needed infrastructure, the related costs, and financing mechanisms to support the infrastructure. </a:t>
            </a:r>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294431995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1006521"/>
            <a:ext cx="8494776" cy="5513830"/>
          </a:xfrm>
          <a:prstGeom prst="rect">
            <a:avLst/>
          </a:prstGeom>
        </p:spPr>
        <p:txBody>
          <a:bodyPr>
            <a:normAutofit/>
          </a:bodyPr>
          <a:lstStyle/>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Trails should be designed for pedestrian and bike safety </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Trails should be designed with privacy and security in mind for adjacent property owners</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Canal adjacent property lines often go to center of canals. </a:t>
            </a:r>
          </a:p>
          <a:p>
            <a:pPr marL="845819" lvl="3"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000" dirty="0">
                <a:solidFill>
                  <a:schemeClr val="tx1"/>
                </a:solidFill>
                <a:latin typeface="Carmen Sans ExtraBold"/>
                <a:sym typeface="Calibri Light"/>
              </a:rPr>
              <a:t>Concern over property rights. </a:t>
            </a:r>
          </a:p>
          <a:p>
            <a:pPr marL="388619" lvl="3" indent="0">
              <a:spcBef>
                <a:spcPts val="0"/>
              </a:spcBef>
              <a:buSzTx/>
              <a:buNone/>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Concern about encampments along trails</a:t>
            </a: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endParaRPr lang="en-US" sz="1400" dirty="0">
              <a:solidFill>
                <a:schemeClr val="tx1"/>
              </a:solidFill>
              <a:latin typeface="Carmen Sans ExtraBold"/>
              <a:sym typeface="Calibri Light"/>
            </a:endParaRPr>
          </a:p>
          <a:p>
            <a:pPr marL="457200" lvl="2" indent="-457200">
              <a:spcBef>
                <a:spcPts val="0"/>
              </a:spcBef>
              <a:buSzTx/>
              <a:defRPr sz="3500">
                <a:solidFill>
                  <a:srgbClr val="FFFFFF"/>
                </a:solidFill>
                <a:latin typeface="Carmen Sans ExtraBold"/>
                <a:ea typeface="Carmen Sans ExtraBold"/>
                <a:cs typeface="Carmen Sans ExtraBold"/>
                <a:sym typeface="Carmen Sans ExtraBold"/>
              </a:defRPr>
            </a:pPr>
            <a:r>
              <a:rPr lang="en-US" sz="2800" dirty="0">
                <a:solidFill>
                  <a:schemeClr val="tx1"/>
                </a:solidFill>
                <a:latin typeface="Carmen Sans ExtraBold"/>
                <a:sym typeface="Calibri Light"/>
              </a:rPr>
              <a:t>Several people voiced not wanting trails at all</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Trails Concerns:</a:t>
            </a:r>
            <a:endParaRPr dirty="0">
              <a:solidFill>
                <a:schemeClr val="tx1"/>
              </a:solidFill>
            </a:endParaRPr>
          </a:p>
        </p:txBody>
      </p:sp>
    </p:spTree>
    <p:extLst>
      <p:ext uri="{BB962C8B-B14F-4D97-AF65-F5344CB8AC3E}">
        <p14:creationId xmlns:p14="http://schemas.microsoft.com/office/powerpoint/2010/main" val="198566939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RC-1.2 Transportation Facilities Strategies </a:t>
            </a:r>
            <a:r>
              <a:rPr lang="en-US" dirty="0">
                <a:solidFill>
                  <a:schemeClr val="tx1"/>
                </a:solidFill>
              </a:rPr>
              <a:t>– Provide the following interconnected transportation facilities to encourage use of alternative modes of transportation and reduce vehicle trips:</a:t>
            </a:r>
          </a:p>
          <a:p>
            <a:pPr>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Pedestrian and Bicycle Infrastructure. Ensure the SEDA is well-served by pedestrian and bicycle infrastructure, including sidewalks, bicycle lanes, bicycle paths and trails, and safe crossing infrastructure pursuant to the Active Transportation Plan.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8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OS-4.2 Regional Trails </a:t>
            </a:r>
            <a:r>
              <a:rPr lang="en-US" dirty="0">
                <a:solidFill>
                  <a:schemeClr val="tx1"/>
                </a:solidFill>
              </a:rPr>
              <a:t>– Establish planned network of multi-use greenway trails. Trails will serve bicyclists, pedestrians, and, where appropriate, equestrians. Cross sections and width requirements for specific conditions—including canal-side, open space, streetside, and farm-side trails.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423535146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fontScale="92500" lnSpcReduction="1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UF-5.6 Performance Standards &amp; Evaluation </a:t>
            </a:r>
            <a:r>
              <a:rPr lang="en-US" dirty="0">
                <a:solidFill>
                  <a:schemeClr val="tx1"/>
                </a:solidFill>
              </a:rPr>
              <a:t>– The following criteria shall guide the evaluation of facilities within the SEDA:</a:t>
            </a:r>
          </a:p>
          <a:p>
            <a:pPr marL="687388" indent="-457200">
              <a:lnSpc>
                <a:spcPct val="100000"/>
              </a:lnSpc>
              <a:buFont typeface="+mj-lt"/>
              <a:buAutoNum type="arabicPeriod" startAt="2"/>
              <a:defRPr sz="2200">
                <a:solidFill>
                  <a:srgbClr val="FFFFFF"/>
                </a:solidFill>
                <a:latin typeface="Carmen Sans SemiBold"/>
                <a:ea typeface="Carmen Sans SemiBold"/>
                <a:cs typeface="Carmen Sans SemiBold"/>
                <a:sym typeface="Carmen Sans SemiBold"/>
              </a:defRPr>
            </a:pPr>
            <a:r>
              <a:rPr lang="en-US" dirty="0">
                <a:solidFill>
                  <a:schemeClr val="tx1"/>
                </a:solidFill>
              </a:rPr>
              <a:t>Bicycle: A first-class bicycle network shall be provided. Bicycle lanes including Class II and Class IV facilities should be provided on all Super Arterials, Arterials, and Local Streets. A Bicycle Boulevard network should be designated on Neighborhood or Local Streets as illustrated in the SEDA Illustrative Detailed Area Circulation Plan (Figure  3.27). Safety of vulnerable users shall be prioritized and focus on creating a priority network of lower stress facilities to the extent feasible that will attract the “interested but concerned” riders and connect them to key destinations throughout the City as described in the Fresno Active Transportation Plan . </a:t>
            </a:r>
          </a:p>
          <a:p>
            <a:pPr marL="687388" indent="-457200">
              <a:lnSpc>
                <a:spcPct val="100000"/>
              </a:lnSpc>
              <a:buFont typeface="+mj-lt"/>
              <a:buAutoNum type="arabicPeriod" startAt="2"/>
              <a:defRPr sz="2200">
                <a:solidFill>
                  <a:srgbClr val="FFFFFF"/>
                </a:solidFill>
                <a:latin typeface="Carmen Sans SemiBold"/>
                <a:ea typeface="Carmen Sans SemiBold"/>
                <a:cs typeface="Carmen Sans SemiBold"/>
                <a:sym typeface="Carmen Sans SemiBold"/>
              </a:defRPr>
            </a:pPr>
            <a:r>
              <a:rPr lang="en-US" dirty="0">
                <a:solidFill>
                  <a:schemeClr val="tx1"/>
                </a:solidFill>
              </a:rPr>
              <a:t>Pedestrians: A first-class pedestrian system shall be provided, including sidewalks on all streets, bicycle/pedestrian trails, and other design elements that prioritize safety and convenience for pedestrians as described in the Fresno Active Transportation Plan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4850685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Rectangle 12"/>
          <p:cNvSpPr/>
          <p:nvPr/>
        </p:nvSpPr>
        <p:spPr>
          <a:xfrm>
            <a:off x="-1" y="0"/>
            <a:ext cx="9141716" cy="6858000"/>
          </a:xfrm>
          <a:prstGeom prst="rect">
            <a:avLst/>
          </a:prstGeom>
          <a:solidFill>
            <a:srgbClr val="A6CA56"/>
          </a:solidFill>
          <a:ln w="12700">
            <a:miter lim="400000"/>
          </a:ln>
        </p:spPr>
        <p:txBody>
          <a:bodyPr lIns="45718" tIns="45718" rIns="45718" bIns="45718" anchor="ctr"/>
          <a:lstStyle/>
          <a:p>
            <a:pPr algn="ctr">
              <a:defRPr>
                <a:solidFill>
                  <a:srgbClr val="FFFFFF"/>
                </a:solidFill>
              </a:defRPr>
            </a:pPr>
            <a:endParaRPr/>
          </a:p>
        </p:txBody>
      </p:sp>
      <p:pic>
        <p:nvPicPr>
          <p:cNvPr id="252"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31748" r="6982"/>
          <a:stretch/>
        </p:blipFill>
        <p:spPr>
          <a:xfrm>
            <a:off x="7088387" y="-534340"/>
            <a:ext cx="4111225" cy="7926679"/>
          </a:xfrm>
          <a:custGeom>
            <a:avLst/>
            <a:gdLst/>
            <a:ahLst/>
            <a:cxnLst>
              <a:cxn ang="0">
                <a:pos x="wd2" y="hd2"/>
              </a:cxn>
              <a:cxn ang="5400000">
                <a:pos x="wd2" y="hd2"/>
              </a:cxn>
              <a:cxn ang="10800000">
                <a:pos x="wd2" y="hd2"/>
              </a:cxn>
              <a:cxn ang="16200000">
                <a:pos x="wd2" y="hd2"/>
              </a:cxn>
            </a:cxnLst>
            <a:rect l="0" t="0" r="r" b="b"/>
            <a:pathLst>
              <a:path w="21555" h="21600" extrusionOk="0">
                <a:moveTo>
                  <a:pt x="3456" y="0"/>
                </a:moveTo>
                <a:lnTo>
                  <a:pt x="3121" y="619"/>
                </a:lnTo>
                <a:cubicBezTo>
                  <a:pt x="2509" y="1805"/>
                  <a:pt x="1993" y="3043"/>
                  <a:pt x="1554" y="4319"/>
                </a:cubicBezTo>
                <a:cubicBezTo>
                  <a:pt x="870" y="6322"/>
                  <a:pt x="398" y="8392"/>
                  <a:pt x="146" y="10492"/>
                </a:cubicBezTo>
                <a:cubicBezTo>
                  <a:pt x="14" y="11568"/>
                  <a:pt x="-45" y="12642"/>
                  <a:pt x="38" y="13724"/>
                </a:cubicBezTo>
                <a:cubicBezTo>
                  <a:pt x="137" y="14988"/>
                  <a:pt x="286" y="16246"/>
                  <a:pt x="537" y="17490"/>
                </a:cubicBezTo>
                <a:cubicBezTo>
                  <a:pt x="815" y="18863"/>
                  <a:pt x="1194" y="20203"/>
                  <a:pt x="1693" y="21506"/>
                </a:cubicBezTo>
                <a:lnTo>
                  <a:pt x="1731" y="21600"/>
                </a:lnTo>
                <a:lnTo>
                  <a:pt x="1895" y="21600"/>
                </a:lnTo>
                <a:lnTo>
                  <a:pt x="1874" y="21549"/>
                </a:lnTo>
                <a:cubicBezTo>
                  <a:pt x="1598" y="20832"/>
                  <a:pt x="1357" y="20096"/>
                  <a:pt x="1146" y="19348"/>
                </a:cubicBezTo>
                <a:cubicBezTo>
                  <a:pt x="963" y="18694"/>
                  <a:pt x="827" y="18027"/>
                  <a:pt x="670" y="17366"/>
                </a:cubicBezTo>
                <a:cubicBezTo>
                  <a:pt x="666" y="17331"/>
                  <a:pt x="665" y="17297"/>
                  <a:pt x="665" y="17261"/>
                </a:cubicBezTo>
                <a:cubicBezTo>
                  <a:pt x="780" y="17662"/>
                  <a:pt x="872" y="18015"/>
                  <a:pt x="980" y="18364"/>
                </a:cubicBezTo>
                <a:cubicBezTo>
                  <a:pt x="1263" y="19271"/>
                  <a:pt x="1589" y="20153"/>
                  <a:pt x="1960" y="21010"/>
                </a:cubicBezTo>
                <a:lnTo>
                  <a:pt x="2235" y="21600"/>
                </a:lnTo>
                <a:lnTo>
                  <a:pt x="21555" y="21600"/>
                </a:lnTo>
                <a:lnTo>
                  <a:pt x="21555" y="0"/>
                </a:lnTo>
                <a:lnTo>
                  <a:pt x="3847" y="0"/>
                </a:lnTo>
                <a:lnTo>
                  <a:pt x="3545" y="469"/>
                </a:lnTo>
                <a:cubicBezTo>
                  <a:pt x="3133" y="1151"/>
                  <a:pt x="2758" y="1858"/>
                  <a:pt x="2416" y="2582"/>
                </a:cubicBezTo>
                <a:cubicBezTo>
                  <a:pt x="2399" y="2625"/>
                  <a:pt x="2371" y="2663"/>
                  <a:pt x="2335" y="2691"/>
                </a:cubicBezTo>
                <a:cubicBezTo>
                  <a:pt x="2381" y="2582"/>
                  <a:pt x="2427" y="2473"/>
                  <a:pt x="2474" y="2362"/>
                </a:cubicBezTo>
                <a:cubicBezTo>
                  <a:pt x="2666" y="1918"/>
                  <a:pt x="2867" y="1478"/>
                  <a:pt x="3081" y="1045"/>
                </a:cubicBezTo>
                <a:lnTo>
                  <a:pt x="3638" y="0"/>
                </a:lnTo>
                <a:lnTo>
                  <a:pt x="3456" y="0"/>
                </a:lnTo>
                <a:close/>
              </a:path>
            </a:pathLst>
          </a:custGeom>
          <a:ln w="12700">
            <a:miter lim="400000"/>
          </a:ln>
        </p:spPr>
      </p:pic>
      <p:sp>
        <p:nvSpPr>
          <p:cNvPr id="254" name="Rectangle 23"/>
          <p:cNvSpPr/>
          <p:nvPr/>
        </p:nvSpPr>
        <p:spPr>
          <a:xfrm>
            <a:off x="337158" y="2514830"/>
            <a:ext cx="3669030" cy="18290"/>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
        <p:nvSpPr>
          <p:cNvPr id="11" name="Title 2">
            <a:extLst>
              <a:ext uri="{FF2B5EF4-FFF2-40B4-BE49-F238E27FC236}">
                <a16:creationId xmlns:a16="http://schemas.microsoft.com/office/drawing/2014/main" id="{F74AC2C1-BB35-4983-A3E6-AE47D0E869AA}"/>
              </a:ext>
            </a:extLst>
          </p:cNvPr>
          <p:cNvSpPr txBox="1">
            <a:spLocks/>
          </p:cNvSpPr>
          <p:nvPr/>
        </p:nvSpPr>
        <p:spPr>
          <a:xfrm>
            <a:off x="337157" y="2022553"/>
            <a:ext cx="6751229" cy="395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500" b="0" i="0" u="none" strike="noStrike" cap="none" spc="0" baseline="0">
                <a:solidFill>
                  <a:srgbClr val="FFFFFF"/>
                </a:solidFill>
                <a:uFillTx/>
                <a:latin typeface="Carmen Sans ExtraBold"/>
                <a:ea typeface="Carmen Sans ExtraBold"/>
                <a:cs typeface="Carmen Sans ExtraBold"/>
                <a:sym typeface="Carmen Sans ExtraBold"/>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FFFFFF"/>
                </a:solidFill>
                <a:uFillTx/>
                <a:latin typeface="Calibri Light"/>
                <a:ea typeface="Calibri Light"/>
                <a:cs typeface="Calibri Light"/>
                <a:sym typeface="Calibri Light"/>
              </a:defRPr>
            </a:lvl9pPr>
          </a:lstStyle>
          <a:p>
            <a:pPr hangingPunct="1"/>
            <a:r>
              <a:rPr lang="en-US" sz="7000" dirty="0">
                <a:solidFill>
                  <a:schemeClr val="tx1"/>
                </a:solidFill>
              </a:rPr>
              <a:t>Implementation, Phasing and Annexation </a:t>
            </a:r>
          </a:p>
        </p:txBody>
      </p:sp>
      <p:sp>
        <p:nvSpPr>
          <p:cNvPr id="12" name="Rectangle 19">
            <a:extLst>
              <a:ext uri="{FF2B5EF4-FFF2-40B4-BE49-F238E27FC236}">
                <a16:creationId xmlns:a16="http://schemas.microsoft.com/office/drawing/2014/main" id="{F718573C-448B-4A42-A5CB-67E260C9343C}"/>
              </a:ext>
            </a:extLst>
          </p:cNvPr>
          <p:cNvSpPr/>
          <p:nvPr/>
        </p:nvSpPr>
        <p:spPr>
          <a:xfrm>
            <a:off x="-1118" y="1212266"/>
            <a:ext cx="205303" cy="4052192"/>
          </a:xfrm>
          <a:prstGeom prst="rect">
            <a:avLst/>
          </a:prstGeom>
          <a:solidFill>
            <a:srgbClr val="6EACDC"/>
          </a:solidFill>
          <a:ln w="12700">
            <a:miter lim="400000"/>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55462100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463763F-80C8-4204-8801-B87D30577DE5}"/>
              </a:ext>
            </a:extLst>
          </p:cNvPr>
          <p:cNvSpPr txBox="1">
            <a:spLocks noGrp="1"/>
          </p:cNvSpPr>
          <p:nvPr>
            <p:ph type="body" sz="half" idx="1"/>
          </p:nvPr>
        </p:nvSpPr>
        <p:spPr>
          <a:xfrm>
            <a:off x="324612" y="862586"/>
            <a:ext cx="8494776" cy="5513830"/>
          </a:xfrm>
          <a:prstGeom prst="rect">
            <a:avLst/>
          </a:prstGeom>
        </p:spPr>
        <p:txBody>
          <a:bodyPr>
            <a:normAutofit/>
          </a:bodyPr>
          <a:lstStyle/>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City should require a higher percentage of infill development completed before annexing further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Some residents do not want to be annexed ever</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Concern over annexation process, whether individual residents will have a say</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Consider phasing west to east</a:t>
            </a:r>
          </a:p>
          <a:p>
            <a:pPr marL="514350" indent="-228600" defTabSz="914400">
              <a:lnSpc>
                <a:spcPct val="100000"/>
              </a:lnSpc>
              <a:defRPr sz="2200">
                <a:solidFill>
                  <a:srgbClr val="FFFFFF"/>
                </a:solidFill>
                <a:latin typeface="Carmen Sans SemiBold"/>
                <a:ea typeface="Carmen Sans SemiBold"/>
                <a:cs typeface="Carmen Sans SemiBold"/>
                <a:sym typeface="Carmen Sans SemiBold"/>
              </a:defRPr>
            </a:pPr>
            <a:r>
              <a:rPr lang="en-US" dirty="0">
                <a:solidFill>
                  <a:schemeClr val="tx1"/>
                </a:solidFill>
              </a:rPr>
              <a:t>Trails phased in as more density occurs</a:t>
            </a:r>
          </a:p>
        </p:txBody>
      </p:sp>
      <p:sp>
        <p:nvSpPr>
          <p:cNvPr id="14" name="Title 2">
            <a:extLst>
              <a:ext uri="{FF2B5EF4-FFF2-40B4-BE49-F238E27FC236}">
                <a16:creationId xmlns:a16="http://schemas.microsoft.com/office/drawing/2014/main" id="{62D5E7A6-4BBF-4D71-9518-8C64F34B6ECE}"/>
              </a:ext>
            </a:extLst>
          </p:cNvPr>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Concerns:</a:t>
            </a:r>
            <a:endParaRPr dirty="0">
              <a:solidFill>
                <a:schemeClr val="tx1"/>
              </a:solidFill>
            </a:endParaRPr>
          </a:p>
        </p:txBody>
      </p:sp>
    </p:spTree>
    <p:extLst>
      <p:ext uri="{BB962C8B-B14F-4D97-AF65-F5344CB8AC3E}">
        <p14:creationId xmlns:p14="http://schemas.microsoft.com/office/powerpoint/2010/main" val="118715533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Placeholder 4"/>
          <p:cNvSpPr txBox="1">
            <a:spLocks noGrp="1"/>
          </p:cNvSpPr>
          <p:nvPr>
            <p:ph type="body" sz="quarter" idx="1"/>
          </p:nvPr>
        </p:nvSpPr>
        <p:spPr>
          <a:xfrm>
            <a:off x="186089" y="1074358"/>
            <a:ext cx="8513293" cy="4579822"/>
          </a:xfrm>
          <a:prstGeom prst="rect">
            <a:avLst/>
          </a:prstGeom>
        </p:spPr>
        <p:txBody>
          <a:bodyPr>
            <a:normAutofit lnSpcReduction="10000"/>
          </a:bodyPr>
          <a:lstStyle/>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Policy EO-5.1 Focused Activity</a:t>
            </a:r>
            <a:r>
              <a:rPr lang="en-US" dirty="0">
                <a:solidFill>
                  <a:schemeClr val="tx1"/>
                </a:solidFill>
              </a:rPr>
              <a:t>– Concentrate office employment in the Regional and Community Centers and along transit corridors as detailed in the SEDA Plan.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sz="600"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IMPLEMENTATION POLICY: Annexation Procedures </a:t>
            </a:r>
            <a:r>
              <a:rPr lang="en-US" dirty="0">
                <a:solidFill>
                  <a:schemeClr val="tx1"/>
                </a:solidFill>
              </a:rPr>
              <a:t>– Proactive annexation of groups of parcels may be necessary in order to facilitate orderly, phased development in the SEDA area. The City will develop proactive annexation procedures and a program to implement this key planning element.   </a:t>
            </a: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b="1" u="sng"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r>
              <a:rPr lang="en-US" b="1" u="sng" dirty="0">
                <a:solidFill>
                  <a:schemeClr val="tx1"/>
                </a:solidFill>
              </a:rPr>
              <a:t>IMPLEMENTATION POLICY: Phasing Plan </a:t>
            </a:r>
            <a:r>
              <a:rPr lang="en-US" dirty="0">
                <a:solidFill>
                  <a:schemeClr val="tx1"/>
                </a:solidFill>
              </a:rPr>
              <a:t>– Development of the Plan Area will need to be phased to be aligned with available infrastructure and facilitate orderly development. A potential Phasing Plan is below, with each number indicating a 5-year Phase, leading to buildout in 20 years. </a:t>
            </a:r>
            <a:endParaRPr lang="en-US" sz="900" dirty="0">
              <a:solidFill>
                <a:schemeClr val="tx1"/>
              </a:solidFill>
            </a:endParaRPr>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a:p>
            <a:pPr marL="0" indent="0">
              <a:lnSpc>
                <a:spcPct val="100000"/>
              </a:lnSpc>
              <a:buNone/>
              <a:defRPr sz="2200">
                <a:solidFill>
                  <a:srgbClr val="FFFFFF"/>
                </a:solidFill>
                <a:latin typeface="Carmen Sans SemiBold"/>
                <a:ea typeface="Carmen Sans SemiBold"/>
                <a:cs typeface="Carmen Sans SemiBold"/>
                <a:sym typeface="Carmen Sans SemiBold"/>
              </a:defRPr>
            </a:pPr>
            <a:endParaRPr lang="en-US" dirty="0"/>
          </a:p>
        </p:txBody>
      </p:sp>
      <p:sp>
        <p:nvSpPr>
          <p:cNvPr id="246" name="Title 2"/>
          <p:cNvSpPr txBox="1">
            <a:spLocks noGrp="1"/>
          </p:cNvSpPr>
          <p:nvPr>
            <p:ph type="title"/>
          </p:nvPr>
        </p:nvSpPr>
        <p:spPr>
          <a:xfrm>
            <a:off x="0" y="-165844"/>
            <a:ext cx="9144000" cy="1600203"/>
          </a:xfrm>
          <a:prstGeom prst="rect">
            <a:avLst/>
          </a:prstGeom>
        </p:spPr>
        <p:txBody>
          <a:bodyPr anchor="ctr"/>
          <a:lstStyle/>
          <a:p>
            <a:pPr algn="ctr">
              <a:defRPr sz="3500">
                <a:solidFill>
                  <a:srgbClr val="FFFFFF"/>
                </a:solidFill>
                <a:latin typeface="Carmen Sans ExtraBold"/>
                <a:ea typeface="Carmen Sans ExtraBold"/>
                <a:cs typeface="Carmen Sans ExtraBold"/>
                <a:sym typeface="Carmen Sans ExtraBold"/>
              </a:defRPr>
            </a:pPr>
            <a:r>
              <a:rPr lang="en-US" dirty="0">
                <a:solidFill>
                  <a:schemeClr val="tx1"/>
                </a:solidFill>
              </a:rPr>
              <a:t>Policies that address concerns </a:t>
            </a:r>
            <a:endParaRPr dirty="0">
              <a:solidFill>
                <a:schemeClr val="tx1"/>
              </a:solidFill>
            </a:endParaRPr>
          </a:p>
        </p:txBody>
      </p:sp>
    </p:spTree>
    <p:extLst>
      <p:ext uri="{BB962C8B-B14F-4D97-AF65-F5344CB8AC3E}">
        <p14:creationId xmlns:p14="http://schemas.microsoft.com/office/powerpoint/2010/main" val="348956229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Freeform: Shape 14"/>
          <p:cNvSpPr/>
          <p:nvPr/>
        </p:nvSpPr>
        <p:spPr>
          <a:xfrm flipH="1">
            <a:off x="5054561" y="-789702"/>
            <a:ext cx="4206918" cy="4417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57" y="0"/>
                </a:lnTo>
                <a:lnTo>
                  <a:pt x="18571" y="755"/>
                </a:lnTo>
                <a:cubicBezTo>
                  <a:pt x="20463" y="2957"/>
                  <a:pt x="21600" y="5781"/>
                  <a:pt x="21600" y="8859"/>
                </a:cubicBezTo>
                <a:cubicBezTo>
                  <a:pt x="21600" y="15896"/>
                  <a:pt x="15661" y="21600"/>
                  <a:pt x="8334" y="21600"/>
                </a:cubicBezTo>
                <a:cubicBezTo>
                  <a:pt x="5587" y="21600"/>
                  <a:pt x="3035" y="20798"/>
                  <a:pt x="917" y="19424"/>
                </a:cubicBezTo>
                <a:lnTo>
                  <a:pt x="0" y="18765"/>
                </a:lnTo>
                <a:close/>
              </a:path>
            </a:pathLst>
          </a:custGeom>
          <a:solidFill>
            <a:srgbClr val="B0D3EC"/>
          </a:solidFill>
          <a:ln w="12700">
            <a:miter lim="400000"/>
          </a:ln>
        </p:spPr>
        <p:txBody>
          <a:bodyPr lIns="45718" tIns="45718" rIns="45718" bIns="45718" anchor="ctr"/>
          <a:lstStyle/>
          <a:p>
            <a:pPr algn="ctr">
              <a:defRPr>
                <a:solidFill>
                  <a:srgbClr val="FFFFFF"/>
                </a:solidFill>
              </a:defRPr>
            </a:pPr>
            <a:endParaRPr/>
          </a:p>
        </p:txBody>
      </p:sp>
      <p:grpSp>
        <p:nvGrpSpPr>
          <p:cNvPr id="322" name="Diagram 3"/>
          <p:cNvGrpSpPr/>
          <p:nvPr/>
        </p:nvGrpSpPr>
        <p:grpSpPr>
          <a:xfrm>
            <a:off x="692614" y="1123132"/>
            <a:ext cx="4638405" cy="4605985"/>
            <a:chOff x="0" y="-260151"/>
            <a:chExt cx="4184273" cy="4003988"/>
          </a:xfrm>
        </p:grpSpPr>
        <p:sp>
          <p:nvSpPr>
            <p:cNvPr id="304" name="Circle"/>
            <p:cNvSpPr/>
            <p:nvPr/>
          </p:nvSpPr>
          <p:spPr>
            <a:xfrm>
              <a:off x="231714" y="-260151"/>
              <a:ext cx="724855" cy="724855"/>
            </a:xfrm>
            <a:prstGeom prst="ellipse">
              <a:avLst/>
            </a:prstGeom>
            <a:solidFill>
              <a:srgbClr val="9EC5E5"/>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05" name="Square"/>
            <p:cNvSpPr/>
            <p:nvPr/>
          </p:nvSpPr>
          <p:spPr>
            <a:xfrm>
              <a:off x="386190" y="-105677"/>
              <a:ext cx="415901" cy="415901"/>
            </a:xfrm>
            <a:prstGeom prst="rect">
              <a:avLst/>
            </a:prstGeom>
            <a:blipFill rotWithShape="1">
              <a:blip r:embed="rId3"/>
              <a:srcRect/>
              <a:stretch>
                <a:fillRect/>
              </a:stretch>
            </a:blip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06" name="PUBLIC WORSKHOPS: MARCH/APRIL 2022"/>
            <p:cNvSpPr/>
            <p:nvPr/>
          </p:nvSpPr>
          <p:spPr>
            <a:xfrm>
              <a:off x="0" y="596160"/>
              <a:ext cx="1188282" cy="64212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900" cap="all">
                  <a:solidFill>
                    <a:srgbClr val="FFFFFF"/>
                  </a:solidFill>
                  <a:latin typeface="Carmen Sans Medium"/>
                  <a:ea typeface="Carmen Sans Medium"/>
                  <a:cs typeface="Carmen Sans Medium"/>
                  <a:sym typeface="Carmen Sans Medium"/>
                </a:defRPr>
              </a:lvl1pPr>
            </a:lstStyle>
            <a:p>
              <a:r>
                <a:rPr sz="1600" dirty="0">
                  <a:solidFill>
                    <a:schemeClr val="tx1"/>
                  </a:solidFill>
                </a:rPr>
                <a:t>PUBLIC WORSKHOPS: </a:t>
              </a:r>
              <a:r>
                <a:rPr lang="en-US" sz="1600" dirty="0">
                  <a:solidFill>
                    <a:schemeClr val="tx1"/>
                  </a:solidFill>
                </a:rPr>
                <a:t>spring </a:t>
              </a:r>
              <a:r>
                <a:rPr sz="1600" dirty="0">
                  <a:solidFill>
                    <a:schemeClr val="tx1"/>
                  </a:solidFill>
                </a:rPr>
                <a:t>2022</a:t>
              </a:r>
            </a:p>
          </p:txBody>
        </p:sp>
        <p:sp>
          <p:nvSpPr>
            <p:cNvPr id="307" name="Circle"/>
            <p:cNvSpPr/>
            <p:nvPr/>
          </p:nvSpPr>
          <p:spPr>
            <a:xfrm>
              <a:off x="1627945" y="-260149"/>
              <a:ext cx="724855" cy="724855"/>
            </a:xfrm>
            <a:prstGeom prst="ellipse">
              <a:avLst/>
            </a:prstGeom>
            <a:solidFill>
              <a:srgbClr val="D9DF6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08" name="Square"/>
            <p:cNvSpPr/>
            <p:nvPr/>
          </p:nvSpPr>
          <p:spPr>
            <a:xfrm>
              <a:off x="1782422" y="-105674"/>
              <a:ext cx="415900" cy="415901"/>
            </a:xfrm>
            <a:prstGeom prst="rect">
              <a:avLst/>
            </a:prstGeom>
            <a:blipFill rotWithShape="1">
              <a:blip r:embed="rId4"/>
              <a:srcRect/>
              <a:stretch>
                <a:fillRect/>
              </a:stretch>
            </a:blip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09" name="EIR Begins: FEBRUARY 2022"/>
            <p:cNvSpPr/>
            <p:nvPr/>
          </p:nvSpPr>
          <p:spPr>
            <a:xfrm>
              <a:off x="1396229" y="690482"/>
              <a:ext cx="1188283" cy="64212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1000" cap="all">
                  <a:solidFill>
                    <a:srgbClr val="FFFFFF"/>
                  </a:solidFill>
                  <a:latin typeface="Carmen Sans Medium"/>
                  <a:ea typeface="Carmen Sans Medium"/>
                  <a:cs typeface="Carmen Sans Medium"/>
                  <a:sym typeface="Carmen Sans Medium"/>
                </a:defRPr>
              </a:lvl1pPr>
            </a:lstStyle>
            <a:p>
              <a:r>
                <a:rPr sz="1600" dirty="0">
                  <a:solidFill>
                    <a:schemeClr val="tx1"/>
                  </a:solidFill>
                </a:rPr>
                <a:t>EIR </a:t>
              </a:r>
              <a:r>
                <a:rPr lang="en-US" sz="1600" dirty="0">
                  <a:solidFill>
                    <a:schemeClr val="tx1"/>
                  </a:solidFill>
                </a:rPr>
                <a:t>comment period: Fall 2022</a:t>
              </a:r>
              <a:endParaRPr sz="1600" dirty="0">
                <a:solidFill>
                  <a:schemeClr val="tx1"/>
                </a:solidFill>
              </a:endParaRPr>
            </a:p>
          </p:txBody>
        </p:sp>
        <p:sp>
          <p:nvSpPr>
            <p:cNvPr id="310" name="Circle"/>
            <p:cNvSpPr/>
            <p:nvPr/>
          </p:nvSpPr>
          <p:spPr>
            <a:xfrm>
              <a:off x="3024176" y="-260149"/>
              <a:ext cx="724855" cy="724855"/>
            </a:xfrm>
            <a:prstGeom prst="ellipse">
              <a:avLst/>
            </a:prstGeom>
            <a:solidFill>
              <a:srgbClr val="9BBE50"/>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11" name="Square"/>
            <p:cNvSpPr/>
            <p:nvPr/>
          </p:nvSpPr>
          <p:spPr>
            <a:xfrm>
              <a:off x="3178651" y="-105674"/>
              <a:ext cx="415900" cy="415901"/>
            </a:xfrm>
            <a:prstGeom prst="rect">
              <a:avLst/>
            </a:prstGeom>
            <a:blipFill rotWithShape="1">
              <a:blip r:embed="rId5"/>
              <a:srcRect/>
              <a:stretch>
                <a:fillRect/>
              </a:stretch>
            </a:blip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12" name="Plan Released: Spring 2022"/>
            <p:cNvSpPr/>
            <p:nvPr/>
          </p:nvSpPr>
          <p:spPr>
            <a:xfrm>
              <a:off x="2792460" y="690482"/>
              <a:ext cx="1188283" cy="64212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1000" cap="all">
                  <a:solidFill>
                    <a:srgbClr val="FFFFFF"/>
                  </a:solidFill>
                  <a:latin typeface="Carmen Sans Medium"/>
                  <a:ea typeface="Carmen Sans Medium"/>
                  <a:cs typeface="Carmen Sans Medium"/>
                  <a:sym typeface="Carmen Sans Medium"/>
                </a:defRPr>
              </a:lvl1pPr>
            </a:lstStyle>
            <a:p>
              <a:r>
                <a:rPr sz="1600" dirty="0">
                  <a:solidFill>
                    <a:schemeClr val="tx1"/>
                  </a:solidFill>
                </a:rPr>
                <a:t>Plan Released: </a:t>
              </a:r>
              <a:r>
                <a:rPr lang="en-US" sz="1600" dirty="0">
                  <a:solidFill>
                    <a:schemeClr val="tx1"/>
                  </a:solidFill>
                </a:rPr>
                <a:t>Summer</a:t>
              </a:r>
              <a:r>
                <a:rPr sz="1600" dirty="0">
                  <a:solidFill>
                    <a:schemeClr val="tx1"/>
                  </a:solidFill>
                </a:rPr>
                <a:t> 2022</a:t>
              </a:r>
            </a:p>
          </p:txBody>
        </p:sp>
        <p:sp>
          <p:nvSpPr>
            <p:cNvPr id="313" name="Circle"/>
            <p:cNvSpPr/>
            <p:nvPr/>
          </p:nvSpPr>
          <p:spPr>
            <a:xfrm>
              <a:off x="231714" y="1723009"/>
              <a:ext cx="724855" cy="724855"/>
            </a:xfrm>
            <a:prstGeom prst="ellipse">
              <a:avLst/>
            </a:prstGeom>
            <a:solidFill>
              <a:srgbClr val="F7CF47"/>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14" name="Square"/>
            <p:cNvSpPr/>
            <p:nvPr/>
          </p:nvSpPr>
          <p:spPr>
            <a:xfrm>
              <a:off x="386190" y="1877484"/>
              <a:ext cx="415901" cy="415900"/>
            </a:xfrm>
            <a:prstGeom prst="rect">
              <a:avLst/>
            </a:prstGeom>
            <a:blipFill rotWithShape="1">
              <a:blip r:embed="rId6"/>
              <a:srcRect/>
              <a:stretch>
                <a:fillRect/>
              </a:stretch>
            </a:blip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15" name="Planning Commission Public Hearing (s)-Fall 2022"/>
            <p:cNvSpPr/>
            <p:nvPr/>
          </p:nvSpPr>
          <p:spPr>
            <a:xfrm>
              <a:off x="0" y="2673634"/>
              <a:ext cx="1188282" cy="1070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1000" cap="all">
                  <a:solidFill>
                    <a:srgbClr val="FFFFFF"/>
                  </a:solidFill>
                  <a:latin typeface="Carmen Sans Medium"/>
                  <a:ea typeface="Carmen Sans Medium"/>
                  <a:cs typeface="Carmen Sans Medium"/>
                  <a:sym typeface="Carmen Sans Medium"/>
                </a:defRPr>
              </a:lvl1pPr>
            </a:lstStyle>
            <a:p>
              <a:r>
                <a:rPr sz="1600" dirty="0">
                  <a:solidFill>
                    <a:schemeClr val="tx1"/>
                  </a:solidFill>
                </a:rPr>
                <a:t>Planning Commission Public Hearing(s)</a:t>
              </a:r>
              <a:r>
                <a:rPr lang="en-US" sz="1600" dirty="0">
                  <a:solidFill>
                    <a:schemeClr val="tx1"/>
                  </a:solidFill>
                </a:rPr>
                <a:t> Winter</a:t>
              </a:r>
              <a:r>
                <a:rPr sz="1600" dirty="0">
                  <a:solidFill>
                    <a:schemeClr val="tx1"/>
                  </a:solidFill>
                </a:rPr>
                <a:t> 2022</a:t>
              </a:r>
            </a:p>
          </p:txBody>
        </p:sp>
        <p:sp>
          <p:nvSpPr>
            <p:cNvPr id="316" name="Circle"/>
            <p:cNvSpPr/>
            <p:nvPr/>
          </p:nvSpPr>
          <p:spPr>
            <a:xfrm>
              <a:off x="1627945" y="1723009"/>
              <a:ext cx="724855" cy="724855"/>
            </a:xfrm>
            <a:prstGeom prst="ellipse">
              <a:avLst/>
            </a:prstGeom>
            <a:solidFill>
              <a:srgbClr val="ECA240"/>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17" name="Square"/>
            <p:cNvSpPr/>
            <p:nvPr/>
          </p:nvSpPr>
          <p:spPr>
            <a:xfrm>
              <a:off x="1782422" y="1877484"/>
              <a:ext cx="415900" cy="415900"/>
            </a:xfrm>
            <a:prstGeom prst="rect">
              <a:avLst/>
            </a:prstGeom>
            <a:blipFill rotWithShape="1">
              <a:blip r:embed="rId6"/>
              <a:srcRect/>
              <a:stretch>
                <a:fillRect/>
              </a:stretch>
            </a:blipFill>
            <a:ln w="12700" cap="flat">
              <a:solidFill>
                <a:srgbClr val="FFFFFF">
                  <a:alpha val="0"/>
                </a:srgbClr>
              </a:solidFill>
              <a:prstDash val="solid"/>
              <a:miter lim="800000"/>
            </a:ln>
            <a:effectLst/>
          </p:spPr>
          <p:txBody>
            <a:bodyPr wrap="square" lIns="45718" tIns="45718" rIns="45718" bIns="45718" numCol="1" anchor="t">
              <a:noAutofit/>
            </a:bodyPr>
            <a:lstStyle/>
            <a:p>
              <a:pPr>
                <a:defRPr>
                  <a:solidFill>
                    <a:srgbClr val="FFFFFF"/>
                  </a:solidFill>
                </a:defRPr>
              </a:pPr>
              <a:endParaRPr/>
            </a:p>
          </p:txBody>
        </p:sp>
        <p:sp>
          <p:nvSpPr>
            <p:cNvPr id="318" name="City Council Public Hearing (s)-Fall 2022"/>
            <p:cNvSpPr/>
            <p:nvPr/>
          </p:nvSpPr>
          <p:spPr>
            <a:xfrm>
              <a:off x="1396229" y="2673634"/>
              <a:ext cx="1302490" cy="8561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1000" cap="all">
                  <a:solidFill>
                    <a:srgbClr val="FFFFFF"/>
                  </a:solidFill>
                  <a:latin typeface="Carmen Sans Medium"/>
                  <a:ea typeface="Carmen Sans Medium"/>
                  <a:cs typeface="Carmen Sans Medium"/>
                  <a:sym typeface="Carmen Sans Medium"/>
                </a:defRPr>
              </a:lvl1pPr>
            </a:lstStyle>
            <a:p>
              <a:r>
                <a:rPr sz="1600" dirty="0">
                  <a:solidFill>
                    <a:schemeClr val="tx1"/>
                  </a:solidFill>
                </a:rPr>
                <a:t>City Council Public Hearing(s)</a:t>
              </a:r>
              <a:r>
                <a:rPr lang="en-US" sz="1600" dirty="0">
                  <a:solidFill>
                    <a:schemeClr val="tx1"/>
                  </a:solidFill>
                </a:rPr>
                <a:t> Winter</a:t>
              </a:r>
              <a:r>
                <a:rPr sz="1600" dirty="0">
                  <a:solidFill>
                    <a:schemeClr val="tx1"/>
                  </a:solidFill>
                </a:rPr>
                <a:t> 2022</a:t>
              </a:r>
            </a:p>
          </p:txBody>
        </p:sp>
        <p:sp>
          <p:nvSpPr>
            <p:cNvPr id="319" name="Circle"/>
            <p:cNvSpPr/>
            <p:nvPr/>
          </p:nvSpPr>
          <p:spPr>
            <a:xfrm>
              <a:off x="3024176" y="1723009"/>
              <a:ext cx="724855" cy="724855"/>
            </a:xfrm>
            <a:prstGeom prst="ellipse">
              <a:avLst/>
            </a:prstGeom>
            <a:solidFill>
              <a:srgbClr val="BB332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20" name="Square"/>
            <p:cNvSpPr/>
            <p:nvPr/>
          </p:nvSpPr>
          <p:spPr>
            <a:xfrm>
              <a:off x="3178651" y="1877484"/>
              <a:ext cx="415900" cy="415900"/>
            </a:xfrm>
            <a:prstGeom prst="rect">
              <a:avLst/>
            </a:prstGeom>
            <a:blipFill rotWithShape="1">
              <a:blip r:embed="rId7"/>
              <a:srcRect/>
              <a:stretch>
                <a:fillRect/>
              </a:stretch>
            </a:blip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21" name="Implementation: 2023 +"/>
            <p:cNvSpPr/>
            <p:nvPr/>
          </p:nvSpPr>
          <p:spPr>
            <a:xfrm>
              <a:off x="2698719" y="2673634"/>
              <a:ext cx="1485554" cy="42808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488950">
                <a:spcBef>
                  <a:spcPts val="400"/>
                </a:spcBef>
                <a:defRPr sz="1000" cap="all">
                  <a:solidFill>
                    <a:srgbClr val="FFFFFF"/>
                  </a:solidFill>
                  <a:latin typeface="Carmen Sans Medium"/>
                  <a:ea typeface="Carmen Sans Medium"/>
                  <a:cs typeface="Carmen Sans Medium"/>
                  <a:sym typeface="Carmen Sans Medium"/>
                </a:defRPr>
              </a:lvl1pPr>
            </a:lstStyle>
            <a:p>
              <a:r>
                <a:rPr sz="1600" dirty="0">
                  <a:solidFill>
                    <a:schemeClr val="tx1"/>
                  </a:solidFill>
                </a:rPr>
                <a:t>Implementation: 2023 + </a:t>
              </a:r>
            </a:p>
          </p:txBody>
        </p:sp>
      </p:grpSp>
      <p:pic>
        <p:nvPicPr>
          <p:cNvPr id="323" name="Picture 2" descr="Picture 2"/>
          <p:cNvPicPr>
            <a:picLocks noChangeAspect="1"/>
          </p:cNvPicPr>
          <p:nvPr/>
        </p:nvPicPr>
        <p:blipFill>
          <a:blip r:embed="rId8"/>
          <a:stretch>
            <a:fillRect/>
          </a:stretch>
        </p:blipFill>
        <p:spPr>
          <a:xfrm>
            <a:off x="5396103" y="491942"/>
            <a:ext cx="3523833" cy="1854165"/>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Freeform: Shape 14"/>
          <p:cNvSpPr/>
          <p:nvPr/>
        </p:nvSpPr>
        <p:spPr>
          <a:xfrm flipH="1">
            <a:off x="5054561" y="-789702"/>
            <a:ext cx="4206918" cy="4417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57" y="0"/>
                </a:lnTo>
                <a:lnTo>
                  <a:pt x="18571" y="755"/>
                </a:lnTo>
                <a:cubicBezTo>
                  <a:pt x="20463" y="2957"/>
                  <a:pt x="21600" y="5781"/>
                  <a:pt x="21600" y="8859"/>
                </a:cubicBezTo>
                <a:cubicBezTo>
                  <a:pt x="21600" y="15896"/>
                  <a:pt x="15661" y="21600"/>
                  <a:pt x="8334" y="21600"/>
                </a:cubicBezTo>
                <a:cubicBezTo>
                  <a:pt x="5587" y="21600"/>
                  <a:pt x="3035" y="20798"/>
                  <a:pt x="917" y="19424"/>
                </a:cubicBezTo>
                <a:lnTo>
                  <a:pt x="0" y="18765"/>
                </a:lnTo>
                <a:close/>
              </a:path>
            </a:pathLst>
          </a:custGeom>
          <a:solidFill>
            <a:srgbClr val="B0D3EC"/>
          </a:solidFill>
          <a:ln w="12700">
            <a:miter lim="400000"/>
          </a:ln>
        </p:spPr>
        <p:txBody>
          <a:bodyPr lIns="45718" tIns="45718" rIns="45718" bIns="45718" anchor="ctr"/>
          <a:lstStyle/>
          <a:p>
            <a:pPr algn="ctr">
              <a:defRPr>
                <a:solidFill>
                  <a:srgbClr val="FFFFFF"/>
                </a:solidFill>
              </a:defRPr>
            </a:pPr>
            <a:endParaRPr/>
          </a:p>
        </p:txBody>
      </p:sp>
      <p:pic>
        <p:nvPicPr>
          <p:cNvPr id="323" name="Picture 2" descr="Picture 2"/>
          <p:cNvPicPr>
            <a:picLocks noChangeAspect="1"/>
          </p:cNvPicPr>
          <p:nvPr/>
        </p:nvPicPr>
        <p:blipFill>
          <a:blip r:embed="rId3"/>
          <a:stretch>
            <a:fillRect/>
          </a:stretch>
        </p:blipFill>
        <p:spPr>
          <a:xfrm>
            <a:off x="5396103" y="491942"/>
            <a:ext cx="3523833" cy="1854165"/>
          </a:xfrm>
          <a:prstGeom prst="rect">
            <a:avLst/>
          </a:prstGeom>
          <a:ln w="12700">
            <a:miter lim="400000"/>
          </a:ln>
        </p:spPr>
      </p:pic>
      <p:sp>
        <p:nvSpPr>
          <p:cNvPr id="23" name="TextBox 1">
            <a:extLst>
              <a:ext uri="{FF2B5EF4-FFF2-40B4-BE49-F238E27FC236}">
                <a16:creationId xmlns:a16="http://schemas.microsoft.com/office/drawing/2014/main" id="{BA3D498D-C5FA-4C6D-A44E-E24CD9A2C70F}"/>
              </a:ext>
            </a:extLst>
          </p:cNvPr>
          <p:cNvSpPr txBox="1"/>
          <p:nvPr/>
        </p:nvSpPr>
        <p:spPr>
          <a:xfrm>
            <a:off x="380482" y="1493492"/>
            <a:ext cx="6319194" cy="2646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200">
                <a:solidFill>
                  <a:srgbClr val="FFFFFF"/>
                </a:solidFill>
                <a:latin typeface="Carmen Sans ExtraBold"/>
                <a:ea typeface="Carmen Sans ExtraBold"/>
                <a:cs typeface="Carmen Sans ExtraBold"/>
                <a:sym typeface="Carmen Sans ExtraBold"/>
              </a:defRPr>
            </a:pPr>
            <a:r>
              <a:rPr lang="en-US" b="1" dirty="0">
                <a:solidFill>
                  <a:schemeClr val="tx1"/>
                </a:solidFill>
              </a:rPr>
              <a:t>Opposition Listening Session</a:t>
            </a:r>
          </a:p>
          <a:p>
            <a:pPr>
              <a:defRPr sz="2200">
                <a:solidFill>
                  <a:srgbClr val="FFFFFF"/>
                </a:solidFill>
                <a:latin typeface="Carmen Sans ExtraBold"/>
                <a:ea typeface="Carmen Sans ExtraBold"/>
                <a:cs typeface="Carmen Sans ExtraBold"/>
                <a:sym typeface="Carmen Sans ExtraBold"/>
              </a:defRPr>
            </a:pPr>
            <a:endParaRPr lang="en-US" sz="12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Date:   Tuesday, June 14</a:t>
            </a:r>
            <a:r>
              <a:rPr lang="en-US" baseline="30000" dirty="0">
                <a:solidFill>
                  <a:schemeClr val="tx1"/>
                </a:solidFill>
              </a:rPr>
              <a:t>th </a:t>
            </a:r>
            <a:r>
              <a:rPr lang="en-US" dirty="0">
                <a:solidFill>
                  <a:schemeClr val="tx1"/>
                </a:solidFill>
              </a:rPr>
              <a:t> </a:t>
            </a:r>
          </a:p>
          <a:p>
            <a:pPr>
              <a:defRPr sz="2200">
                <a:solidFill>
                  <a:srgbClr val="FFFFFF"/>
                </a:solidFill>
                <a:latin typeface="Carmen Sans ExtraBold"/>
                <a:ea typeface="Carmen Sans ExtraBold"/>
                <a:cs typeface="Carmen Sans ExtraBold"/>
                <a:sym typeface="Carmen Sans ExtraBold"/>
              </a:defRPr>
            </a:pPr>
            <a:endParaRPr lang="en-US" sz="6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Time:   6-8 pm </a:t>
            </a:r>
          </a:p>
          <a:p>
            <a:pPr>
              <a:defRPr sz="2200">
                <a:solidFill>
                  <a:srgbClr val="FFFFFF"/>
                </a:solidFill>
                <a:latin typeface="Carmen Sans ExtraBold"/>
                <a:ea typeface="Carmen Sans ExtraBold"/>
                <a:cs typeface="Carmen Sans ExtraBold"/>
                <a:sym typeface="Carmen Sans ExtraBold"/>
              </a:defRPr>
            </a:pPr>
            <a:endParaRPr lang="en-US" sz="8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Location:   Sequoia Elementary School, </a:t>
            </a: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	     1820 S Armstrong Ave, Fresno, CA 93727</a:t>
            </a:r>
          </a:p>
          <a:p>
            <a:pPr>
              <a:defRPr sz="2200">
                <a:solidFill>
                  <a:srgbClr val="FFFFFF"/>
                </a:solidFill>
                <a:latin typeface="Carmen Sans ExtraBold"/>
                <a:ea typeface="Carmen Sans ExtraBold"/>
                <a:cs typeface="Carmen Sans ExtraBold"/>
                <a:sym typeface="Carmen Sans ExtraBold"/>
              </a:defRPr>
            </a:pPr>
            <a:endParaRPr lang="en-US" sz="800"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dirty="0">
                <a:solidFill>
                  <a:schemeClr val="tx1"/>
                </a:solidFill>
              </a:rPr>
              <a:t>How to Register:   tinyurl.com/</a:t>
            </a:r>
            <a:r>
              <a:rPr lang="en-US" dirty="0" err="1">
                <a:solidFill>
                  <a:schemeClr val="tx1"/>
                </a:solidFill>
              </a:rPr>
              <a:t>SEDAListeningSession</a:t>
            </a:r>
            <a:r>
              <a:rPr lang="en-US" dirty="0">
                <a:solidFill>
                  <a:schemeClr val="tx1"/>
                </a:solidFill>
              </a:rPr>
              <a:t> </a:t>
            </a:r>
          </a:p>
        </p:txBody>
      </p:sp>
    </p:spTree>
    <p:extLst>
      <p:ext uri="{BB962C8B-B14F-4D97-AF65-F5344CB8AC3E}">
        <p14:creationId xmlns:p14="http://schemas.microsoft.com/office/powerpoint/2010/main" val="33193394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6"/>
          <p:cNvGrpSpPr/>
          <p:nvPr/>
        </p:nvGrpSpPr>
        <p:grpSpPr>
          <a:xfrm>
            <a:off x="1832222" y="110067"/>
            <a:ext cx="5796244" cy="6256867"/>
            <a:chOff x="0" y="0"/>
            <a:chExt cx="4878421" cy="4673602"/>
          </a:xfrm>
        </p:grpSpPr>
        <p:pic>
          <p:nvPicPr>
            <p:cNvPr id="164" name="Picture 2" descr="Picture 2"/>
            <p:cNvPicPr>
              <a:picLocks noChangeAspect="1"/>
            </p:cNvPicPr>
            <p:nvPr/>
          </p:nvPicPr>
          <p:blipFill>
            <a:blip r:embed="rId3"/>
            <a:stretch>
              <a:fillRect/>
            </a:stretch>
          </p:blipFill>
          <p:spPr>
            <a:xfrm>
              <a:off x="-1" y="-1"/>
              <a:ext cx="4878423" cy="4673604"/>
            </a:xfrm>
            <a:prstGeom prst="rect">
              <a:avLst/>
            </a:prstGeom>
            <a:ln w="50800" cap="flat">
              <a:solidFill>
                <a:srgbClr val="A4C956"/>
              </a:solidFill>
              <a:prstDash val="solid"/>
              <a:miter lim="400000"/>
            </a:ln>
            <a:effectLst/>
          </p:spPr>
        </p:pic>
        <p:grpSp>
          <p:nvGrpSpPr>
            <p:cNvPr id="167" name="TextBox 1"/>
            <p:cNvGrpSpPr/>
            <p:nvPr/>
          </p:nvGrpSpPr>
          <p:grpSpPr>
            <a:xfrm>
              <a:off x="3510052" y="2366282"/>
              <a:ext cx="618240" cy="333086"/>
              <a:chOff x="0" y="0"/>
              <a:chExt cx="618238" cy="333085"/>
            </a:xfrm>
          </p:grpSpPr>
          <p:sp>
            <p:nvSpPr>
              <p:cNvPr id="165" name="Rectangle"/>
              <p:cNvSpPr/>
              <p:nvPr/>
            </p:nvSpPr>
            <p:spPr>
              <a:xfrm>
                <a:off x="0" y="0"/>
                <a:ext cx="618239" cy="287241"/>
              </a:xfrm>
              <a:prstGeom prst="rect">
                <a:avLst/>
              </a:prstGeom>
              <a:solidFill>
                <a:srgbClr val="FFFFFF"/>
              </a:solidFill>
              <a:ln w="9525" cap="flat">
                <a:solidFill>
                  <a:srgbClr val="000000"/>
                </a:solidFill>
                <a:prstDash val="solid"/>
                <a:round/>
              </a:ln>
              <a:effectLst/>
            </p:spPr>
            <p:txBody>
              <a:bodyPr wrap="square" lIns="45718" tIns="45718" rIns="45718" bIns="45718" numCol="1" anchor="t">
                <a:noAutofit/>
              </a:bodyPr>
              <a:lstStyle/>
              <a:p>
                <a:endParaRPr/>
              </a:p>
            </p:txBody>
          </p:sp>
          <p:sp>
            <p:nvSpPr>
              <p:cNvPr id="166" name="SEDA"/>
              <p:cNvSpPr txBox="1"/>
              <p:nvPr/>
            </p:nvSpPr>
            <p:spPr>
              <a:xfrm>
                <a:off x="0" y="0"/>
                <a:ext cx="618239" cy="333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r>
                  <a:t>SEDA</a:t>
                </a:r>
              </a:p>
            </p:txBody>
          </p:sp>
        </p:grpSp>
        <p:sp>
          <p:nvSpPr>
            <p:cNvPr id="168" name="Straight Arrow Connector 4"/>
            <p:cNvSpPr/>
            <p:nvPr/>
          </p:nvSpPr>
          <p:spPr>
            <a:xfrm flipH="1">
              <a:off x="2998973" y="2679522"/>
              <a:ext cx="535810" cy="263783"/>
            </a:xfrm>
            <a:prstGeom prst="line">
              <a:avLst/>
            </a:prstGeom>
            <a:noFill/>
            <a:ln w="19050" cap="flat">
              <a:solidFill>
                <a:srgbClr val="000000"/>
              </a:solidFill>
              <a:prstDash val="solid"/>
              <a:miter lim="800000"/>
              <a:tailEnd type="triangle" w="med" len="med"/>
            </a:ln>
            <a:effectLst/>
          </p:spPr>
          <p:txBody>
            <a:bodyPr wrap="square" lIns="45718" tIns="45718" rIns="45718" bIns="45718" numCol="1" anchor="t">
              <a:noAutofit/>
            </a:bodyPr>
            <a:lstStyle/>
            <a:p>
              <a:endParaRPr/>
            </a:p>
          </p:txBody>
        </p:sp>
      </p:grpSp>
    </p:spTree>
    <p:extLst>
      <p:ext uri="{BB962C8B-B14F-4D97-AF65-F5344CB8AC3E}">
        <p14:creationId xmlns:p14="http://schemas.microsoft.com/office/powerpoint/2010/main" val="41880331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2" descr="Picture 2"/>
          <p:cNvPicPr>
            <a:picLocks noChangeAspect="1"/>
          </p:cNvPicPr>
          <p:nvPr/>
        </p:nvPicPr>
        <p:blipFill>
          <a:blip r:embed="rId3"/>
          <a:stretch>
            <a:fillRect/>
          </a:stretch>
        </p:blipFill>
        <p:spPr>
          <a:xfrm>
            <a:off x="2425612" y="392967"/>
            <a:ext cx="4292776" cy="2258766"/>
          </a:xfrm>
          <a:prstGeom prst="rect">
            <a:avLst/>
          </a:prstGeom>
          <a:ln w="12700">
            <a:miter lim="400000"/>
          </a:ln>
        </p:spPr>
      </p:pic>
      <p:sp>
        <p:nvSpPr>
          <p:cNvPr id="326" name="TextBox 1"/>
          <p:cNvSpPr txBox="1"/>
          <p:nvPr/>
        </p:nvSpPr>
        <p:spPr>
          <a:xfrm>
            <a:off x="1235421" y="3382298"/>
            <a:ext cx="6319194" cy="1891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200">
                <a:solidFill>
                  <a:srgbClr val="FFFFFF"/>
                </a:solidFill>
                <a:latin typeface="Carmen Sans ExtraBold"/>
                <a:ea typeface="Carmen Sans ExtraBold"/>
                <a:cs typeface="Carmen Sans ExtraBold"/>
                <a:sym typeface="Carmen Sans ExtraBold"/>
              </a:defRPr>
            </a:pPr>
            <a:r>
              <a:rPr dirty="0"/>
              <a:t>For more information, contact us at:</a:t>
            </a:r>
          </a:p>
          <a:p>
            <a:pPr>
              <a:defRPr sz="2400"/>
            </a:pPr>
            <a:endParaRPr dirty="0"/>
          </a:p>
          <a:p>
            <a:pPr>
              <a:defRPr sz="2400" u="sng">
                <a:solidFill>
                  <a:srgbClr val="0563C1"/>
                </a:solidFill>
                <a:uFill>
                  <a:solidFill>
                    <a:srgbClr val="0563C1"/>
                  </a:solidFill>
                </a:uFill>
              </a:defRPr>
            </a:pPr>
            <a:r>
              <a:rPr dirty="0">
                <a:solidFill>
                  <a:srgbClr val="0000FF"/>
                </a:solidFill>
                <a:uFill>
                  <a:solidFill>
                    <a:srgbClr val="0000FF"/>
                  </a:solidFill>
                </a:uFill>
                <a:hlinkClick r:id="rId4"/>
              </a:rPr>
              <a:t>Sophia.Pagoulatos@fresno.gov</a:t>
            </a:r>
          </a:p>
          <a:p>
            <a:pPr>
              <a:defRPr sz="2400" u="sng">
                <a:solidFill>
                  <a:srgbClr val="0563C1"/>
                </a:solidFill>
                <a:uFill>
                  <a:solidFill>
                    <a:srgbClr val="0563C1"/>
                  </a:solidFill>
                </a:uFill>
              </a:defRPr>
            </a:pPr>
            <a:r>
              <a:rPr dirty="0">
                <a:solidFill>
                  <a:srgbClr val="0000FF"/>
                </a:solidFill>
                <a:uFill>
                  <a:solidFill>
                    <a:srgbClr val="0000FF"/>
                  </a:solidFill>
                </a:uFill>
                <a:hlinkClick r:id="rId5"/>
              </a:rPr>
              <a:t>Drew.Wilson@fresno.gov</a:t>
            </a:r>
          </a:p>
          <a:p>
            <a:pPr>
              <a:defRPr sz="2400" u="sng">
                <a:solidFill>
                  <a:srgbClr val="0563C1"/>
                </a:solidFill>
                <a:uFill>
                  <a:solidFill>
                    <a:srgbClr val="0563C1"/>
                  </a:solidFill>
                </a:uFill>
              </a:defRPr>
            </a:pPr>
            <a:r>
              <a:rPr dirty="0">
                <a:solidFill>
                  <a:srgbClr val="0000FF"/>
                </a:solidFill>
                <a:uFill>
                  <a:solidFill>
                    <a:srgbClr val="0000FF"/>
                  </a:solidFill>
                </a:uFill>
                <a:hlinkClick r:id="rId6"/>
              </a:rPr>
              <a:t>Shawn.Monk@fresno.gov</a:t>
            </a:r>
            <a:r>
              <a:rPr u="none" dirty="0">
                <a:solidFill>
                  <a:srgbClr val="000000"/>
                </a:solidFill>
                <a:uFillTx/>
              </a:rPr>
              <a:t>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Freeform: Shape 14"/>
          <p:cNvSpPr/>
          <p:nvPr/>
        </p:nvSpPr>
        <p:spPr>
          <a:xfrm flipH="1">
            <a:off x="5054561" y="-789702"/>
            <a:ext cx="4206918" cy="4417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57" y="0"/>
                </a:lnTo>
                <a:lnTo>
                  <a:pt x="18571" y="755"/>
                </a:lnTo>
                <a:cubicBezTo>
                  <a:pt x="20463" y="2957"/>
                  <a:pt x="21600" y="5781"/>
                  <a:pt x="21600" y="8859"/>
                </a:cubicBezTo>
                <a:cubicBezTo>
                  <a:pt x="21600" y="15896"/>
                  <a:pt x="15661" y="21600"/>
                  <a:pt x="8334" y="21600"/>
                </a:cubicBezTo>
                <a:cubicBezTo>
                  <a:pt x="5587" y="21600"/>
                  <a:pt x="3035" y="20798"/>
                  <a:pt x="917" y="19424"/>
                </a:cubicBezTo>
                <a:lnTo>
                  <a:pt x="0" y="18765"/>
                </a:lnTo>
                <a:close/>
              </a:path>
            </a:pathLst>
          </a:custGeom>
          <a:solidFill>
            <a:srgbClr val="B0D3EC"/>
          </a:solidFill>
          <a:ln w="12700">
            <a:miter lim="400000"/>
          </a:ln>
        </p:spPr>
        <p:txBody>
          <a:bodyPr lIns="45718" tIns="45718" rIns="45718" bIns="45718" anchor="ctr"/>
          <a:lstStyle/>
          <a:p>
            <a:pPr algn="ctr">
              <a:defRPr>
                <a:solidFill>
                  <a:srgbClr val="FFFFFF"/>
                </a:solidFill>
              </a:defRPr>
            </a:pPr>
            <a:endParaRPr/>
          </a:p>
        </p:txBody>
      </p:sp>
      <p:pic>
        <p:nvPicPr>
          <p:cNvPr id="323" name="Picture 2" descr="Picture 2"/>
          <p:cNvPicPr>
            <a:picLocks noChangeAspect="1"/>
          </p:cNvPicPr>
          <p:nvPr/>
        </p:nvPicPr>
        <p:blipFill>
          <a:blip r:embed="rId3"/>
          <a:stretch>
            <a:fillRect/>
          </a:stretch>
        </p:blipFill>
        <p:spPr>
          <a:xfrm>
            <a:off x="5396103" y="491942"/>
            <a:ext cx="3523833" cy="1854165"/>
          </a:xfrm>
          <a:prstGeom prst="rect">
            <a:avLst/>
          </a:prstGeom>
          <a:ln w="12700">
            <a:miter lim="400000"/>
          </a:ln>
        </p:spPr>
      </p:pic>
      <p:sp>
        <p:nvSpPr>
          <p:cNvPr id="23" name="TextBox 1">
            <a:extLst>
              <a:ext uri="{FF2B5EF4-FFF2-40B4-BE49-F238E27FC236}">
                <a16:creationId xmlns:a16="http://schemas.microsoft.com/office/drawing/2014/main" id="{BA3D498D-C5FA-4C6D-A44E-E24CD9A2C70F}"/>
              </a:ext>
            </a:extLst>
          </p:cNvPr>
          <p:cNvSpPr txBox="1"/>
          <p:nvPr/>
        </p:nvSpPr>
        <p:spPr>
          <a:xfrm>
            <a:off x="239166" y="3219234"/>
            <a:ext cx="9022313" cy="2585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200">
                <a:solidFill>
                  <a:srgbClr val="FFFFFF"/>
                </a:solidFill>
                <a:latin typeface="Carmen Sans ExtraBold"/>
                <a:ea typeface="Carmen Sans ExtraBold"/>
                <a:cs typeface="Carmen Sans ExtraBold"/>
                <a:sym typeface="Carmen Sans ExtraBold"/>
              </a:defRPr>
            </a:pPr>
            <a:r>
              <a:rPr lang="en-US" sz="5400" b="1" dirty="0">
                <a:solidFill>
                  <a:schemeClr val="tx1"/>
                </a:solidFill>
              </a:rPr>
              <a:t>Open House till 8 pm </a:t>
            </a:r>
          </a:p>
          <a:p>
            <a:pPr>
              <a:defRPr sz="2200">
                <a:solidFill>
                  <a:srgbClr val="FFFFFF"/>
                </a:solidFill>
                <a:latin typeface="Carmen Sans ExtraBold"/>
                <a:ea typeface="Carmen Sans ExtraBold"/>
                <a:cs typeface="Carmen Sans ExtraBold"/>
                <a:sym typeface="Carmen Sans ExtraBold"/>
              </a:defRPr>
            </a:pPr>
            <a:endParaRPr lang="en-US" sz="5400" b="1" dirty="0">
              <a:solidFill>
                <a:schemeClr val="tx1"/>
              </a:solidFill>
            </a:endParaRPr>
          </a:p>
          <a:p>
            <a:pPr>
              <a:defRPr sz="2200">
                <a:solidFill>
                  <a:srgbClr val="FFFFFF"/>
                </a:solidFill>
                <a:latin typeface="Carmen Sans ExtraBold"/>
                <a:ea typeface="Carmen Sans ExtraBold"/>
                <a:cs typeface="Carmen Sans ExtraBold"/>
                <a:sym typeface="Carmen Sans ExtraBold"/>
              </a:defRPr>
            </a:pPr>
            <a:r>
              <a:rPr lang="en-US" sz="5400" b="1" dirty="0">
                <a:solidFill>
                  <a:schemeClr val="tx1"/>
                </a:solidFill>
              </a:rPr>
              <a:t>Please visit the Survey Station </a:t>
            </a:r>
            <a:endParaRPr lang="en-US" sz="5400" dirty="0">
              <a:solidFill>
                <a:schemeClr val="tx1"/>
              </a:solidFill>
            </a:endParaRPr>
          </a:p>
        </p:txBody>
      </p:sp>
    </p:spTree>
    <p:extLst>
      <p:ext uri="{BB962C8B-B14F-4D97-AF65-F5344CB8AC3E}">
        <p14:creationId xmlns:p14="http://schemas.microsoft.com/office/powerpoint/2010/main" val="52764435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84A3-81CA-A010-CA07-9719BA9EC8F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50593F-BB0C-134A-AC55-E3CC20959AC3}"/>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197152252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 name="TextBox 3"/>
          <p:cNvSpPr txBox="1"/>
          <p:nvPr/>
        </p:nvSpPr>
        <p:spPr>
          <a:xfrm>
            <a:off x="842133" y="1001857"/>
            <a:ext cx="3428510"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200">
                <a:solidFill>
                  <a:srgbClr val="FFFFFF"/>
                </a:solidFill>
                <a:latin typeface="Carmen Sans SemiBold"/>
                <a:ea typeface="Carmen Sans SemiBold"/>
                <a:cs typeface="Carmen Sans SemiBold"/>
                <a:sym typeface="Carmen Sans SemiBold"/>
              </a:defRPr>
            </a:pPr>
            <a:endParaRPr u="none" dirty="0">
              <a:solidFill>
                <a:srgbClr val="000000"/>
              </a:solidFill>
              <a:uFillTx/>
            </a:endParaRPr>
          </a:p>
        </p:txBody>
      </p:sp>
      <p:pic>
        <p:nvPicPr>
          <p:cNvPr id="5" name="Picture 4">
            <a:extLst>
              <a:ext uri="{FF2B5EF4-FFF2-40B4-BE49-F238E27FC236}">
                <a16:creationId xmlns:a16="http://schemas.microsoft.com/office/drawing/2014/main" id="{D5715762-E850-860F-43D7-B26D8FCE5722}"/>
              </a:ext>
            </a:extLst>
          </p:cNvPr>
          <p:cNvPicPr>
            <a:picLocks noChangeAspect="1"/>
          </p:cNvPicPr>
          <p:nvPr/>
        </p:nvPicPr>
        <p:blipFill>
          <a:blip r:embed="rId3"/>
          <a:stretch>
            <a:fillRect/>
          </a:stretch>
        </p:blipFill>
        <p:spPr>
          <a:xfrm>
            <a:off x="1084262" y="904257"/>
            <a:ext cx="6662738" cy="4398521"/>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4" name="Picture 4" descr="Picture 4"/>
          <p:cNvPicPr>
            <a:picLocks noChangeAspect="1"/>
          </p:cNvPicPr>
          <p:nvPr/>
        </p:nvPicPr>
        <p:blipFill>
          <a:blip r:embed="rId3"/>
          <a:stretch>
            <a:fillRect/>
          </a:stretch>
        </p:blipFill>
        <p:spPr>
          <a:xfrm>
            <a:off x="1944598" y="1298198"/>
            <a:ext cx="5280204" cy="3930831"/>
          </a:xfrm>
          <a:prstGeom prst="rect">
            <a:avLst/>
          </a:prstGeom>
          <a:ln w="50800">
            <a:solidFill>
              <a:srgbClr val="BDD354"/>
            </a:solidFill>
            <a:miter lim="400000"/>
          </a:ln>
        </p:spPr>
      </p:pic>
      <p:sp>
        <p:nvSpPr>
          <p:cNvPr id="225" name="TextBox 1"/>
          <p:cNvSpPr txBox="1"/>
          <p:nvPr/>
        </p:nvSpPr>
        <p:spPr>
          <a:xfrm>
            <a:off x="3143407" y="513879"/>
            <a:ext cx="2977734" cy="630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dirty="0"/>
              <a:t>What </a:t>
            </a:r>
            <a:r>
              <a:rPr lang="en-US" dirty="0"/>
              <a:t>: The Plan</a:t>
            </a:r>
            <a:endParaRPr dirty="0"/>
          </a:p>
        </p:txBody>
      </p:sp>
    </p:spTree>
    <p:extLst>
      <p:ext uri="{BB962C8B-B14F-4D97-AF65-F5344CB8AC3E}">
        <p14:creationId xmlns:p14="http://schemas.microsoft.com/office/powerpoint/2010/main" val="159260102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 name="Picture 1" descr="Picture 1"/>
          <p:cNvPicPr>
            <a:picLocks noChangeAspect="1"/>
          </p:cNvPicPr>
          <p:nvPr/>
        </p:nvPicPr>
        <p:blipFill>
          <a:blip r:embed="rId3"/>
          <a:stretch>
            <a:fillRect/>
          </a:stretch>
        </p:blipFill>
        <p:spPr>
          <a:xfrm>
            <a:off x="0" y="0"/>
            <a:ext cx="5647267" cy="6489178"/>
          </a:xfrm>
          <a:prstGeom prst="rect">
            <a:avLst/>
          </a:prstGeom>
          <a:ln w="50800">
            <a:solidFill>
              <a:srgbClr val="BDD354"/>
            </a:solidFill>
            <a:miter lim="400000"/>
          </a:ln>
        </p:spPr>
      </p:pic>
      <p:sp>
        <p:nvSpPr>
          <p:cNvPr id="3" name="TextBox 2">
            <a:extLst>
              <a:ext uri="{FF2B5EF4-FFF2-40B4-BE49-F238E27FC236}">
                <a16:creationId xmlns:a16="http://schemas.microsoft.com/office/drawing/2014/main" id="{9C978B61-8EB2-3A93-D2E3-71B2F2E25B41}"/>
              </a:ext>
            </a:extLst>
          </p:cNvPr>
          <p:cNvSpPr txBox="1"/>
          <p:nvPr/>
        </p:nvSpPr>
        <p:spPr>
          <a:xfrm>
            <a:off x="5943600" y="338667"/>
            <a:ext cx="2472267" cy="2492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FFFFFF"/>
                </a:solidFill>
                <a:effectLst/>
                <a:uFillTx/>
                <a:latin typeface="+mj-lt"/>
                <a:ea typeface="+mj-ea"/>
                <a:cs typeface="+mj-cs"/>
                <a:sym typeface="Calibri"/>
              </a:rPr>
              <a:t>45,000 housing units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FFFFFF"/>
                </a:solidFill>
              </a:rPr>
              <a:t>37,000 jobs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FFFFFF"/>
                </a:solidFill>
                <a:effectLst/>
                <a:uFillTx/>
                <a:latin typeface="+mj-lt"/>
                <a:ea typeface="+mj-ea"/>
                <a:cs typeface="+mj-cs"/>
                <a:sym typeface="Calibri"/>
              </a:rPr>
              <a:t>Phased over 20 years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FFFFFF"/>
              </a:solidFill>
              <a:effectLst/>
              <a:uFillTx/>
              <a:latin typeface="+mj-lt"/>
              <a:ea typeface="+mj-ea"/>
              <a:cs typeface="+mj-cs"/>
              <a:sym typeface="Calibri"/>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9435B-9C9D-0D06-BEA1-DA0D00127879}"/>
              </a:ext>
            </a:extLst>
          </p:cNvPr>
          <p:cNvPicPr>
            <a:picLocks noChangeAspect="1"/>
          </p:cNvPicPr>
          <p:nvPr/>
        </p:nvPicPr>
        <p:blipFill>
          <a:blip r:embed="rId3"/>
          <a:stretch>
            <a:fillRect/>
          </a:stretch>
        </p:blipFill>
        <p:spPr>
          <a:xfrm>
            <a:off x="2286001" y="228072"/>
            <a:ext cx="4359803" cy="5388432"/>
          </a:xfrm>
          <a:prstGeom prst="rect">
            <a:avLst/>
          </a:prstGeom>
        </p:spPr>
      </p:pic>
    </p:spTree>
    <p:extLst>
      <p:ext uri="{BB962C8B-B14F-4D97-AF65-F5344CB8AC3E}">
        <p14:creationId xmlns:p14="http://schemas.microsoft.com/office/powerpoint/2010/main" val="292699199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D0A6D-67E4-70E7-B9F9-A06781AF2658}"/>
              </a:ext>
            </a:extLst>
          </p:cNvPr>
          <p:cNvPicPr>
            <a:picLocks noChangeAspect="1"/>
          </p:cNvPicPr>
          <p:nvPr/>
        </p:nvPicPr>
        <p:blipFill>
          <a:blip r:embed="rId3"/>
          <a:stretch>
            <a:fillRect/>
          </a:stretch>
        </p:blipFill>
        <p:spPr>
          <a:xfrm>
            <a:off x="700617" y="372533"/>
            <a:ext cx="7810500" cy="5181600"/>
          </a:xfrm>
          <a:prstGeom prst="rect">
            <a:avLst/>
          </a:prstGeom>
        </p:spPr>
      </p:pic>
    </p:spTree>
    <p:extLst>
      <p:ext uri="{BB962C8B-B14F-4D97-AF65-F5344CB8AC3E}">
        <p14:creationId xmlns:p14="http://schemas.microsoft.com/office/powerpoint/2010/main" val="191774468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1BDC1-0A13-555F-0AE4-DCD15B003988}"/>
              </a:ext>
            </a:extLst>
          </p:cNvPr>
          <p:cNvPicPr>
            <a:picLocks noChangeAspect="1"/>
          </p:cNvPicPr>
          <p:nvPr/>
        </p:nvPicPr>
        <p:blipFill>
          <a:blip r:embed="rId3"/>
          <a:stretch>
            <a:fillRect/>
          </a:stretch>
        </p:blipFill>
        <p:spPr>
          <a:xfrm>
            <a:off x="2471277" y="327555"/>
            <a:ext cx="4293589" cy="5251979"/>
          </a:xfrm>
          <a:prstGeom prst="rect">
            <a:avLst/>
          </a:prstGeom>
        </p:spPr>
      </p:pic>
    </p:spTree>
    <p:extLst>
      <p:ext uri="{BB962C8B-B14F-4D97-AF65-F5344CB8AC3E}">
        <p14:creationId xmlns:p14="http://schemas.microsoft.com/office/powerpoint/2010/main" val="244079700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FAC5D-D5C6-AFA7-DEAB-566F0BBE0766}"/>
              </a:ext>
            </a:extLst>
          </p:cNvPr>
          <p:cNvPicPr>
            <a:picLocks noChangeAspect="1"/>
          </p:cNvPicPr>
          <p:nvPr/>
        </p:nvPicPr>
        <p:blipFill>
          <a:blip r:embed="rId3"/>
          <a:stretch>
            <a:fillRect/>
          </a:stretch>
        </p:blipFill>
        <p:spPr>
          <a:xfrm>
            <a:off x="1439333" y="270933"/>
            <a:ext cx="6113349" cy="5393267"/>
          </a:xfrm>
          <a:prstGeom prst="rect">
            <a:avLst/>
          </a:prstGeom>
        </p:spPr>
      </p:pic>
    </p:spTree>
    <p:extLst>
      <p:ext uri="{BB962C8B-B14F-4D97-AF65-F5344CB8AC3E}">
        <p14:creationId xmlns:p14="http://schemas.microsoft.com/office/powerpoint/2010/main" val="4712171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descr="Picture 2"/>
          <p:cNvPicPr>
            <a:picLocks noChangeAspect="1"/>
          </p:cNvPicPr>
          <p:nvPr/>
        </p:nvPicPr>
        <p:blipFill>
          <a:blip r:embed="rId3"/>
          <a:stretch>
            <a:fillRect/>
          </a:stretch>
        </p:blipFill>
        <p:spPr>
          <a:xfrm>
            <a:off x="91149" y="516575"/>
            <a:ext cx="5927384" cy="5884224"/>
          </a:xfrm>
          <a:prstGeom prst="rect">
            <a:avLst/>
          </a:prstGeom>
          <a:ln w="50800">
            <a:solidFill>
              <a:srgbClr val="BDD354"/>
            </a:solidFill>
            <a:miter lim="400000"/>
          </a:ln>
        </p:spPr>
      </p:pic>
      <p:sp>
        <p:nvSpPr>
          <p:cNvPr id="2" name="TextBox 1">
            <a:extLst>
              <a:ext uri="{FF2B5EF4-FFF2-40B4-BE49-F238E27FC236}">
                <a16:creationId xmlns:a16="http://schemas.microsoft.com/office/drawing/2014/main" id="{26BEE0BB-971E-03C4-4411-E207D19A04F8}"/>
              </a:ext>
            </a:extLst>
          </p:cNvPr>
          <p:cNvSpPr txBox="1"/>
          <p:nvPr/>
        </p:nvSpPr>
        <p:spPr>
          <a:xfrm>
            <a:off x="6223000" y="601133"/>
            <a:ext cx="2472267"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chemeClr val="tx1"/>
                </a:solidFill>
                <a:effectLst/>
                <a:uFillTx/>
                <a:latin typeface="+mj-lt"/>
                <a:ea typeface="+mj-ea"/>
                <a:cs typeface="+mj-cs"/>
                <a:sym typeface="Calibri"/>
              </a:rPr>
              <a:t>SEDA approved for incorporation into the City in 2006</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S</a:t>
            </a:r>
            <a:r>
              <a:rPr kumimoji="0" lang="en-US" sz="1800" b="0" i="0" u="none" strike="noStrike" cap="none" spc="0" normalizeH="0" baseline="0" dirty="0">
                <a:ln>
                  <a:noFill/>
                </a:ln>
                <a:solidFill>
                  <a:schemeClr val="tx1"/>
                </a:solidFill>
                <a:effectLst/>
                <a:uFillTx/>
                <a:latin typeface="+mj-lt"/>
                <a:ea typeface="+mj-ea"/>
                <a:cs typeface="+mj-cs"/>
                <a:sym typeface="Calibri"/>
              </a:rPr>
              <a:t>pecific Plan and environmental assessment required</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653EF-C86A-4459-CE31-7AAC6A745033}"/>
              </a:ext>
            </a:extLst>
          </p:cNvPr>
          <p:cNvPicPr>
            <a:picLocks noChangeAspect="1"/>
          </p:cNvPicPr>
          <p:nvPr/>
        </p:nvPicPr>
        <p:blipFill>
          <a:blip r:embed="rId3"/>
          <a:stretch>
            <a:fillRect/>
          </a:stretch>
        </p:blipFill>
        <p:spPr>
          <a:xfrm>
            <a:off x="2404534" y="350308"/>
            <a:ext cx="4246032" cy="5246003"/>
          </a:xfrm>
          <a:prstGeom prst="rect">
            <a:avLst/>
          </a:prstGeom>
        </p:spPr>
      </p:pic>
    </p:spTree>
    <p:extLst>
      <p:ext uri="{BB962C8B-B14F-4D97-AF65-F5344CB8AC3E}">
        <p14:creationId xmlns:p14="http://schemas.microsoft.com/office/powerpoint/2010/main" val="27504723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2AAF8-ADDE-63E9-440F-EA3C85D7CC7F}"/>
              </a:ext>
            </a:extLst>
          </p:cNvPr>
          <p:cNvPicPr>
            <a:picLocks noChangeAspect="1"/>
          </p:cNvPicPr>
          <p:nvPr/>
        </p:nvPicPr>
        <p:blipFill>
          <a:blip r:embed="rId3"/>
          <a:stretch>
            <a:fillRect/>
          </a:stretch>
        </p:blipFill>
        <p:spPr>
          <a:xfrm>
            <a:off x="1540934" y="186266"/>
            <a:ext cx="6121272" cy="5497112"/>
          </a:xfrm>
          <a:prstGeom prst="rect">
            <a:avLst/>
          </a:prstGeom>
        </p:spPr>
      </p:pic>
    </p:spTree>
    <p:extLst>
      <p:ext uri="{BB962C8B-B14F-4D97-AF65-F5344CB8AC3E}">
        <p14:creationId xmlns:p14="http://schemas.microsoft.com/office/powerpoint/2010/main" val="87125819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 name="Picture 2" descr="Picture 2"/>
          <p:cNvPicPr>
            <a:picLocks noChangeAspect="1"/>
          </p:cNvPicPr>
          <p:nvPr/>
        </p:nvPicPr>
        <p:blipFill>
          <a:blip r:embed="rId3"/>
          <a:stretch>
            <a:fillRect/>
          </a:stretch>
        </p:blipFill>
        <p:spPr>
          <a:xfrm>
            <a:off x="1072073" y="456733"/>
            <a:ext cx="7025253" cy="4847350"/>
          </a:xfrm>
          <a:prstGeom prst="rect">
            <a:avLst/>
          </a:prstGeom>
          <a:ln w="50800">
            <a:solidFill>
              <a:srgbClr val="BDD354"/>
            </a:solidFill>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1" name="Picture 4" descr="Picture 4"/>
          <p:cNvPicPr>
            <a:picLocks noChangeAspect="1"/>
          </p:cNvPicPr>
          <p:nvPr/>
        </p:nvPicPr>
        <p:blipFill>
          <a:blip r:embed="rId3"/>
          <a:srcRect l="48906" r="7407"/>
          <a:stretch>
            <a:fillRect/>
          </a:stretch>
        </p:blipFill>
        <p:spPr>
          <a:xfrm>
            <a:off x="5077457" y="354903"/>
            <a:ext cx="3527443" cy="4965808"/>
          </a:xfrm>
          <a:prstGeom prst="rect">
            <a:avLst/>
          </a:prstGeom>
          <a:ln w="12700">
            <a:miter lim="400000"/>
          </a:ln>
        </p:spPr>
      </p:pic>
      <p:sp>
        <p:nvSpPr>
          <p:cNvPr id="292" name="Title 1"/>
          <p:cNvSpPr txBox="1">
            <a:spLocks noGrp="1"/>
          </p:cNvSpPr>
          <p:nvPr>
            <p:ph type="title"/>
          </p:nvPr>
        </p:nvSpPr>
        <p:spPr>
          <a:xfrm>
            <a:off x="278320" y="1161288"/>
            <a:ext cx="4041803" cy="1124713"/>
          </a:xfrm>
          <a:prstGeom prst="rect">
            <a:avLst/>
          </a:prstGeom>
        </p:spPr>
        <p:txBody>
          <a:bodyPr anchor="b"/>
          <a:lstStyle>
            <a:lvl1pPr defTabSz="603504">
              <a:defRPr sz="3000">
                <a:latin typeface="Carmen Sans ExtraBold"/>
                <a:ea typeface="Carmen Sans ExtraBold"/>
                <a:cs typeface="Carmen Sans ExtraBold"/>
                <a:sym typeface="Carmen Sans ExtraBold"/>
              </a:defRPr>
            </a:lvl1pPr>
          </a:lstStyle>
          <a:p>
            <a:r>
              <a:t>How Can You Influence the Plan?</a:t>
            </a:r>
          </a:p>
        </p:txBody>
      </p:sp>
      <p:sp>
        <p:nvSpPr>
          <p:cNvPr id="293" name="Rectangle 12"/>
          <p:cNvSpPr/>
          <p:nvPr/>
        </p:nvSpPr>
        <p:spPr>
          <a:xfrm rot="5400000">
            <a:off x="487775" y="674369"/>
            <a:ext cx="73154" cy="411481"/>
          </a:xfrm>
          <a:prstGeom prst="rect">
            <a:avLst/>
          </a:prstGeom>
          <a:solidFill>
            <a:srgbClr val="BDD354"/>
          </a:solidFill>
          <a:ln w="12700">
            <a:miter lim="400000"/>
          </a:ln>
        </p:spPr>
        <p:txBody>
          <a:bodyPr lIns="45718" tIns="45718" rIns="45718" bIns="45718" anchor="ctr"/>
          <a:lstStyle/>
          <a:p>
            <a:pPr algn="ctr">
              <a:defRPr>
                <a:solidFill>
                  <a:srgbClr val="FFFFFF"/>
                </a:solidFill>
              </a:defRPr>
            </a:pPr>
            <a:endParaRPr/>
          </a:p>
        </p:txBody>
      </p:sp>
      <p:sp>
        <p:nvSpPr>
          <p:cNvPr id="294" name="Rectangle 14"/>
          <p:cNvSpPr/>
          <p:nvPr/>
        </p:nvSpPr>
        <p:spPr>
          <a:xfrm>
            <a:off x="321182" y="2443478"/>
            <a:ext cx="2475740" cy="1829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295" name="Content Placeholder 2"/>
          <p:cNvSpPr txBox="1">
            <a:spLocks noGrp="1"/>
          </p:cNvSpPr>
          <p:nvPr>
            <p:ph type="body" sz="quarter" idx="1"/>
          </p:nvPr>
        </p:nvSpPr>
        <p:spPr>
          <a:xfrm>
            <a:off x="278320" y="2735365"/>
            <a:ext cx="3527415" cy="1563776"/>
          </a:xfrm>
          <a:prstGeom prst="rect">
            <a:avLst/>
          </a:prstGeom>
        </p:spPr>
        <p:txBody>
          <a:bodyPr/>
          <a:lstStyle/>
          <a:p>
            <a:pPr>
              <a:lnSpc>
                <a:spcPct val="100000"/>
              </a:lnSpc>
              <a:defRPr sz="2200">
                <a:latin typeface="Carmen Sans SemiBold"/>
                <a:ea typeface="Carmen Sans SemiBold"/>
                <a:cs typeface="Carmen Sans SemiBold"/>
                <a:sym typeface="Carmen Sans SemiBold"/>
              </a:defRPr>
            </a:pPr>
            <a:r>
              <a:t>Policy Ideas</a:t>
            </a:r>
          </a:p>
          <a:p>
            <a:pPr>
              <a:lnSpc>
                <a:spcPct val="100000"/>
              </a:lnSpc>
              <a:defRPr sz="2200">
                <a:latin typeface="Carmen Sans SemiBold"/>
                <a:ea typeface="Carmen Sans SemiBold"/>
                <a:cs typeface="Carmen Sans SemiBold"/>
                <a:sym typeface="Carmen Sans SemiBold"/>
              </a:defRPr>
            </a:pPr>
            <a:r>
              <a:t>Phasing Input</a:t>
            </a:r>
          </a:p>
          <a:p>
            <a:pPr>
              <a:lnSpc>
                <a:spcPct val="100000"/>
              </a:lnSpc>
              <a:defRPr sz="2200">
                <a:latin typeface="Carmen Sans SemiBold"/>
                <a:ea typeface="Carmen Sans SemiBold"/>
                <a:cs typeface="Carmen Sans SemiBold"/>
                <a:sym typeface="Carmen Sans SemiBold"/>
              </a:defRPr>
            </a:pPr>
            <a:r>
              <a:t>Implementation Ideas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1" descr="Picture 1"/>
          <p:cNvPicPr>
            <a:picLocks noChangeAspect="1"/>
          </p:cNvPicPr>
          <p:nvPr/>
        </p:nvPicPr>
        <p:blipFill>
          <a:blip r:embed="rId3"/>
          <a:stretch>
            <a:fillRect/>
          </a:stretch>
        </p:blipFill>
        <p:spPr>
          <a:xfrm>
            <a:off x="2555147" y="986806"/>
            <a:ext cx="4087546" cy="4696928"/>
          </a:xfrm>
          <a:prstGeom prst="rect">
            <a:avLst/>
          </a:prstGeom>
          <a:ln w="50800">
            <a:solidFill>
              <a:srgbClr val="BDD354"/>
            </a:solidFill>
            <a:miter lim="400000"/>
          </a:ln>
        </p:spPr>
      </p:pic>
      <p:grpSp>
        <p:nvGrpSpPr>
          <p:cNvPr id="288" name="Group 6"/>
          <p:cNvGrpSpPr/>
          <p:nvPr/>
        </p:nvGrpSpPr>
        <p:grpSpPr>
          <a:xfrm>
            <a:off x="3315811" y="1689366"/>
            <a:ext cx="2273984" cy="3502788"/>
            <a:chOff x="0" y="0"/>
            <a:chExt cx="2273982" cy="3502786"/>
          </a:xfrm>
        </p:grpSpPr>
        <p:sp>
          <p:nvSpPr>
            <p:cNvPr id="284" name="TextBox 2"/>
            <p:cNvSpPr txBox="1"/>
            <p:nvPr/>
          </p:nvSpPr>
          <p:spPr>
            <a:xfrm>
              <a:off x="2026599" y="0"/>
              <a:ext cx="247384" cy="4447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800" b="1"/>
              </a:lvl1pPr>
            </a:lstStyle>
            <a:p>
              <a:r>
                <a:t>1</a:t>
              </a:r>
            </a:p>
          </p:txBody>
        </p:sp>
        <p:sp>
          <p:nvSpPr>
            <p:cNvPr id="285" name="TextBox 3"/>
            <p:cNvSpPr txBox="1"/>
            <p:nvPr/>
          </p:nvSpPr>
          <p:spPr>
            <a:xfrm>
              <a:off x="1704278" y="901635"/>
              <a:ext cx="247384" cy="444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800" b="1"/>
              </a:lvl1pPr>
            </a:lstStyle>
            <a:p>
              <a:r>
                <a:t>4</a:t>
              </a:r>
            </a:p>
          </p:txBody>
        </p:sp>
        <p:sp>
          <p:nvSpPr>
            <p:cNvPr id="286" name="TextBox 4"/>
            <p:cNvSpPr txBox="1"/>
            <p:nvPr/>
          </p:nvSpPr>
          <p:spPr>
            <a:xfrm>
              <a:off x="1704278" y="2232079"/>
              <a:ext cx="247384" cy="444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800" b="1"/>
              </a:lvl1pPr>
            </a:lstStyle>
            <a:p>
              <a:r>
                <a:rPr dirty="0"/>
                <a:t>3</a:t>
              </a:r>
            </a:p>
          </p:txBody>
        </p:sp>
        <p:sp>
          <p:nvSpPr>
            <p:cNvPr id="287" name="TextBox 5"/>
            <p:cNvSpPr txBox="1"/>
            <p:nvPr/>
          </p:nvSpPr>
          <p:spPr>
            <a:xfrm>
              <a:off x="0" y="3058030"/>
              <a:ext cx="247382" cy="4447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800" b="1"/>
              </a:lvl1pPr>
            </a:lstStyle>
            <a:p>
              <a:r>
                <a:t>2</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1B647-79D9-215F-180A-A7590BA78C67}"/>
              </a:ext>
            </a:extLst>
          </p:cNvPr>
          <p:cNvPicPr>
            <a:picLocks noChangeAspect="1"/>
          </p:cNvPicPr>
          <p:nvPr/>
        </p:nvPicPr>
        <p:blipFill>
          <a:blip r:embed="rId3"/>
          <a:stretch>
            <a:fillRect/>
          </a:stretch>
        </p:blipFill>
        <p:spPr>
          <a:xfrm>
            <a:off x="2760134" y="228600"/>
            <a:ext cx="4079345" cy="5341418"/>
          </a:xfrm>
          <a:prstGeom prst="rect">
            <a:avLst/>
          </a:prstGeom>
          <a:effectLst>
            <a:outerShdw blurRad="533400" dist="635000" dir="1680000" algn="tl" rotWithShape="0">
              <a:prstClr val="black">
                <a:alpha val="40000"/>
              </a:prstClr>
            </a:outerShdw>
          </a:effectLst>
        </p:spPr>
      </p:pic>
    </p:spTree>
    <p:extLst>
      <p:ext uri="{BB962C8B-B14F-4D97-AF65-F5344CB8AC3E}">
        <p14:creationId xmlns:p14="http://schemas.microsoft.com/office/powerpoint/2010/main" val="32785814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4" descr="Picture 4"/>
          <p:cNvPicPr>
            <a:picLocks noChangeAspect="1"/>
          </p:cNvPicPr>
          <p:nvPr/>
        </p:nvPicPr>
        <p:blipFill>
          <a:blip r:embed="rId3"/>
          <a:stretch>
            <a:fillRect/>
          </a:stretch>
        </p:blipFill>
        <p:spPr>
          <a:xfrm>
            <a:off x="2150532" y="262466"/>
            <a:ext cx="5301558" cy="5295277"/>
          </a:xfrm>
          <a:prstGeom prst="rect">
            <a:avLst/>
          </a:prstGeom>
          <a:ln w="50800">
            <a:solidFill>
              <a:srgbClr val="BDD354"/>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3"/>
          <a:stretch>
            <a:fillRect/>
          </a:stretch>
        </p:blipFill>
        <p:spPr>
          <a:xfrm>
            <a:off x="2026136" y="330199"/>
            <a:ext cx="5209643" cy="5300133"/>
          </a:xfrm>
          <a:prstGeom prst="rect">
            <a:avLst/>
          </a:prstGeom>
          <a:ln w="50800">
            <a:solidFill>
              <a:srgbClr val="BDD354"/>
            </a:solidFill>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4" descr="Picture 4"/>
          <p:cNvPicPr>
            <a:picLocks noChangeAspect="1"/>
          </p:cNvPicPr>
          <p:nvPr/>
        </p:nvPicPr>
        <p:blipFill>
          <a:blip r:embed="rId3"/>
          <a:stretch>
            <a:fillRect/>
          </a:stretch>
        </p:blipFill>
        <p:spPr>
          <a:xfrm>
            <a:off x="1899927" y="1298260"/>
            <a:ext cx="5344146" cy="3978433"/>
          </a:xfrm>
          <a:prstGeom prst="rect">
            <a:avLst/>
          </a:prstGeom>
          <a:ln w="50800">
            <a:solidFill>
              <a:srgbClr val="A4C956"/>
            </a:solidFill>
            <a:miter lim="400000"/>
          </a:ln>
        </p:spPr>
      </p:pic>
      <p:sp>
        <p:nvSpPr>
          <p:cNvPr id="162" name="TextBox 1"/>
          <p:cNvSpPr txBox="1"/>
          <p:nvPr/>
        </p:nvSpPr>
        <p:spPr>
          <a:xfrm>
            <a:off x="3646388" y="377276"/>
            <a:ext cx="1879678" cy="630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Carmen Sans ExtraBold"/>
                <a:ea typeface="Carmen Sans ExtraBold"/>
                <a:cs typeface="Carmen Sans ExtraBold"/>
                <a:sym typeface="Carmen Sans ExtraBold"/>
              </a:defRPr>
            </a:lvl1pPr>
          </a:lstStyle>
          <a:p>
            <a:pPr algn="ctr"/>
            <a:r>
              <a:rPr lang="en-US" dirty="0">
                <a:solidFill>
                  <a:schemeClr val="tx1"/>
                </a:solidFill>
              </a:rPr>
              <a:t>Why Now</a:t>
            </a:r>
            <a:endParaRPr dirty="0">
              <a:solidFill>
                <a:schemeClr val="tx1"/>
              </a:solidFill>
            </a:endParaRPr>
          </a:p>
        </p:txBody>
      </p:sp>
    </p:spTree>
    <p:extLst>
      <p:ext uri="{BB962C8B-B14F-4D97-AF65-F5344CB8AC3E}">
        <p14:creationId xmlns:p14="http://schemas.microsoft.com/office/powerpoint/2010/main" val="403900713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6FADDD"/>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B8A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B8A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4605</TotalTime>
  <Words>4499</Words>
  <Application>Microsoft Office PowerPoint</Application>
  <PresentationFormat>On-screen Show (4:3)</PresentationFormat>
  <Paragraphs>415</Paragraphs>
  <Slides>54</Slides>
  <Notes>54</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Carmen Sans Bold</vt:lpstr>
      <vt:lpstr>Carmen Sans ExtraBold</vt:lpstr>
      <vt:lpstr>Carmen Sans Medium</vt:lpstr>
      <vt:lpstr>Carmen Sans SemiBold</vt:lpstr>
      <vt:lpstr>Office Theme</vt:lpstr>
      <vt:lpstr>Southeast Development Area</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Use, Housing and Parks </vt:lpstr>
      <vt:lpstr>Concerns:</vt:lpstr>
      <vt:lpstr>Policies that address concerns </vt:lpstr>
      <vt:lpstr>Policies that address concerns </vt:lpstr>
      <vt:lpstr>Concerns:</vt:lpstr>
      <vt:lpstr>Policies that address concerns </vt:lpstr>
      <vt:lpstr>Policies that address concerns </vt:lpstr>
      <vt:lpstr>PowerPoint Presentation</vt:lpstr>
      <vt:lpstr>Concerns:</vt:lpstr>
      <vt:lpstr>Policies that address concerns </vt:lpstr>
      <vt:lpstr>Policies that address concerns </vt:lpstr>
      <vt:lpstr>Concerns:</vt:lpstr>
      <vt:lpstr>Policies that address concerns </vt:lpstr>
      <vt:lpstr>Environmental Sustainability</vt:lpstr>
      <vt:lpstr>Transportation Concerns:</vt:lpstr>
      <vt:lpstr>Policies that address concerns </vt:lpstr>
      <vt:lpstr>Policies that address concerns </vt:lpstr>
      <vt:lpstr>Trails Concerns:</vt:lpstr>
      <vt:lpstr>Policies that address concerns </vt:lpstr>
      <vt:lpstr>Policies that address concerns </vt:lpstr>
      <vt:lpstr>PowerPoint Presentation</vt:lpstr>
      <vt:lpstr>Concerns:</vt:lpstr>
      <vt:lpstr>Policies that address concerns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Influence the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Southeast Development Area</dc:title>
  <dc:creator>Sophia Pagoulatos</dc:creator>
  <cp:lastModifiedBy>Drew Wilson</cp:lastModifiedBy>
  <cp:revision>50</cp:revision>
  <cp:lastPrinted>2022-06-01T00:22:09Z</cp:lastPrinted>
  <dcterms:modified xsi:type="dcterms:W3CDTF">2022-06-01T00:22:48Z</dcterms:modified>
</cp:coreProperties>
</file>